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8" r:id="rId39"/>
  </p:sldIdLst>
  <p:sldSz cx="12192000" cy="6858000"/>
  <p:notesSz cx="12192000" cy="6858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0" y="2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3638" y="1197102"/>
            <a:ext cx="10364723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58951"/>
            <a:ext cx="3444240" cy="5331460"/>
          </a:xfrm>
          <a:custGeom>
            <a:avLst/>
            <a:gdLst/>
            <a:ahLst/>
            <a:cxnLst/>
            <a:rect l="l" t="t" r="r" b="b"/>
            <a:pathLst>
              <a:path w="3444240" h="5331460">
                <a:moveTo>
                  <a:pt x="0" y="5330952"/>
                </a:moveTo>
                <a:lnTo>
                  <a:pt x="3444240" y="5330952"/>
                </a:lnTo>
                <a:lnTo>
                  <a:pt x="3444240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815571" y="758951"/>
            <a:ext cx="376555" cy="5331460"/>
          </a:xfrm>
          <a:custGeom>
            <a:avLst/>
            <a:gdLst/>
            <a:ahLst/>
            <a:cxnLst/>
            <a:rect l="l" t="t" r="r" b="b"/>
            <a:pathLst>
              <a:path w="376554" h="5331460">
                <a:moveTo>
                  <a:pt x="0" y="5330952"/>
                </a:moveTo>
                <a:lnTo>
                  <a:pt x="376427" y="5330952"/>
                </a:lnTo>
                <a:lnTo>
                  <a:pt x="376427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58951"/>
            <a:ext cx="3444240" cy="5331460"/>
          </a:xfrm>
          <a:custGeom>
            <a:avLst/>
            <a:gdLst/>
            <a:ahLst/>
            <a:cxnLst/>
            <a:rect l="l" t="t" r="r" b="b"/>
            <a:pathLst>
              <a:path w="3444240" h="5331460">
                <a:moveTo>
                  <a:pt x="0" y="5330952"/>
                </a:moveTo>
                <a:lnTo>
                  <a:pt x="3444240" y="5330952"/>
                </a:lnTo>
                <a:lnTo>
                  <a:pt x="3444240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815571" y="758951"/>
            <a:ext cx="376555" cy="5331460"/>
          </a:xfrm>
          <a:custGeom>
            <a:avLst/>
            <a:gdLst/>
            <a:ahLst/>
            <a:cxnLst/>
            <a:rect l="l" t="t" r="r" b="b"/>
            <a:pathLst>
              <a:path w="376554" h="5331460">
                <a:moveTo>
                  <a:pt x="0" y="5330952"/>
                </a:moveTo>
                <a:lnTo>
                  <a:pt x="376427" y="5330952"/>
                </a:lnTo>
                <a:lnTo>
                  <a:pt x="376427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60702" y="1526540"/>
            <a:ext cx="860615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54732" y="2096334"/>
            <a:ext cx="6375400" cy="2107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fobae.com/salud/2020/02/07/el-pangolin-el-extrano-animal-que-podria-haber-transmitido-el-coronavirus-a-los-humanos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hyperlink" Target="https://apps.who.int/iris/bitstream/handle/10665/330859/WHO-2019-nCoV-SurveillanceGuidance-2020.3-spa.pdf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10" Type="http://schemas.openxmlformats.org/officeDocument/2006/relationships/image" Target="../media/image7.png"/><Relationship Id="rId4" Type="http://schemas.openxmlformats.org/officeDocument/2006/relationships/image" Target="../media/image47.jpg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10" Type="http://schemas.openxmlformats.org/officeDocument/2006/relationships/image" Target="../media/image7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1.png"/><Relationship Id="rId7" Type="http://schemas.openxmlformats.org/officeDocument/2006/relationships/image" Target="../media/image56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jpg"/><Relationship Id="rId12" Type="http://schemas.openxmlformats.org/officeDocument/2006/relationships/image" Target="../media/image109.png"/><Relationship Id="rId2" Type="http://schemas.openxmlformats.org/officeDocument/2006/relationships/image" Target="../media/image99.jp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jpg"/><Relationship Id="rId10" Type="http://schemas.openxmlformats.org/officeDocument/2006/relationships/image" Target="../media/image107.jp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13" Type="http://schemas.openxmlformats.org/officeDocument/2006/relationships/image" Target="../media/image122.jpg"/><Relationship Id="rId3" Type="http://schemas.openxmlformats.org/officeDocument/2006/relationships/image" Target="../media/image44.jpg"/><Relationship Id="rId7" Type="http://schemas.openxmlformats.org/officeDocument/2006/relationships/image" Target="../media/image116.png"/><Relationship Id="rId12" Type="http://schemas.openxmlformats.org/officeDocument/2006/relationships/image" Target="../media/image12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jpg"/><Relationship Id="rId5" Type="http://schemas.openxmlformats.org/officeDocument/2006/relationships/image" Target="../media/image114.jpg"/><Relationship Id="rId10" Type="http://schemas.openxmlformats.org/officeDocument/2006/relationships/image" Target="../media/image119.jpg"/><Relationship Id="rId4" Type="http://schemas.openxmlformats.org/officeDocument/2006/relationships/image" Target="../media/image113.jpg"/><Relationship Id="rId9" Type="http://schemas.openxmlformats.org/officeDocument/2006/relationships/image" Target="../media/image118.png"/><Relationship Id="rId14" Type="http://schemas.openxmlformats.org/officeDocument/2006/relationships/image" Target="../media/image12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jpg"/><Relationship Id="rId18" Type="http://schemas.openxmlformats.org/officeDocument/2006/relationships/image" Target="../media/image7.png"/><Relationship Id="rId3" Type="http://schemas.openxmlformats.org/officeDocument/2006/relationships/image" Target="../media/image44.jpg"/><Relationship Id="rId7" Type="http://schemas.openxmlformats.org/officeDocument/2006/relationships/image" Target="../media/image131.png"/><Relationship Id="rId12" Type="http://schemas.openxmlformats.org/officeDocument/2006/relationships/image" Target="../media/image136.jpg"/><Relationship Id="rId17" Type="http://schemas.openxmlformats.org/officeDocument/2006/relationships/image" Target="../media/image141.png"/><Relationship Id="rId2" Type="http://schemas.openxmlformats.org/officeDocument/2006/relationships/image" Target="../media/image43.png"/><Relationship Id="rId16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jpg"/><Relationship Id="rId5" Type="http://schemas.openxmlformats.org/officeDocument/2006/relationships/image" Target="../media/image129.png"/><Relationship Id="rId15" Type="http://schemas.openxmlformats.org/officeDocument/2006/relationships/image" Target="../media/image139.jpg"/><Relationship Id="rId10" Type="http://schemas.openxmlformats.org/officeDocument/2006/relationships/image" Target="../media/image134.jp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3" Type="http://schemas.openxmlformats.org/officeDocument/2006/relationships/image" Target="../media/image143.png"/><Relationship Id="rId7" Type="http://schemas.openxmlformats.org/officeDocument/2006/relationships/image" Target="../media/image146.jp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145.jpg"/><Relationship Id="rId4" Type="http://schemas.openxmlformats.org/officeDocument/2006/relationships/image" Target="../media/image144.png"/><Relationship Id="rId9" Type="http://schemas.openxmlformats.org/officeDocument/2006/relationships/image" Target="../media/image148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docs/default-source/coronaviruse/situation-reports/20200226-sitrep-37-covid-19.pdf?sfvrsn=6126c0a4_2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ho.int/docs/default-source/coronaviruse/situation-reports/20200226-sitrep-37-covid-19.pdf?sfvrsn=6126c0a4_2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1460" cy="5334000"/>
          </a:xfrm>
          <a:custGeom>
            <a:avLst/>
            <a:gdLst/>
            <a:ahLst/>
            <a:cxnLst/>
            <a:rect l="l" t="t" r="r" b="b"/>
            <a:pathLst>
              <a:path w="9141460" h="5334000">
                <a:moveTo>
                  <a:pt x="0" y="5334000"/>
                </a:moveTo>
                <a:lnTo>
                  <a:pt x="9140952" y="5334000"/>
                </a:lnTo>
                <a:lnTo>
                  <a:pt x="9140952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70492" y="762000"/>
            <a:ext cx="2921635" cy="4504946"/>
          </a:xfrm>
          <a:custGeom>
            <a:avLst/>
            <a:gdLst/>
            <a:ahLst/>
            <a:cxnLst/>
            <a:rect l="l" t="t" r="r" b="b"/>
            <a:pathLst>
              <a:path w="2921634" h="5334000">
                <a:moveTo>
                  <a:pt x="0" y="5334000"/>
                </a:moveTo>
                <a:lnTo>
                  <a:pt x="2921507" y="5334000"/>
                </a:lnTo>
                <a:lnTo>
                  <a:pt x="2921507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8867" y="4975859"/>
            <a:ext cx="7385304" cy="1641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97305" y="5151221"/>
            <a:ext cx="6459855" cy="925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900" b="1" spc="-85" dirty="0">
                <a:latin typeface="Corbel"/>
                <a:cs typeface="Corbel"/>
              </a:rPr>
              <a:t>Hospital </a:t>
            </a:r>
            <a:r>
              <a:rPr sz="5900" b="1" spc="-50" dirty="0">
                <a:latin typeface="Corbel"/>
                <a:cs typeface="Corbel"/>
              </a:rPr>
              <a:t>de</a:t>
            </a:r>
            <a:r>
              <a:rPr sz="5900" b="1" spc="-450" dirty="0">
                <a:latin typeface="Corbel"/>
                <a:cs typeface="Corbel"/>
              </a:rPr>
              <a:t> </a:t>
            </a:r>
            <a:r>
              <a:rPr sz="5900" b="1" spc="-80" dirty="0">
                <a:latin typeface="Corbel"/>
                <a:cs typeface="Corbel"/>
              </a:rPr>
              <a:t>Huaycan</a:t>
            </a:r>
            <a:endParaRPr sz="59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1455" y="766572"/>
            <a:ext cx="7142988" cy="4285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01556" y="2093976"/>
            <a:ext cx="2237231" cy="2324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52105" y="5614136"/>
            <a:ext cx="3453765" cy="702945"/>
          </a:xfrm>
          <a:custGeom>
            <a:avLst/>
            <a:gdLst/>
            <a:ahLst/>
            <a:cxnLst/>
            <a:rect l="l" t="t" r="r" b="b"/>
            <a:pathLst>
              <a:path w="3453765" h="702945">
                <a:moveTo>
                  <a:pt x="3336289" y="0"/>
                </a:moveTo>
                <a:lnTo>
                  <a:pt x="117093" y="0"/>
                </a:lnTo>
                <a:lnTo>
                  <a:pt x="71526" y="9201"/>
                </a:lnTo>
                <a:lnTo>
                  <a:pt x="34305" y="34296"/>
                </a:lnTo>
                <a:lnTo>
                  <a:pt x="9205" y="71516"/>
                </a:lnTo>
                <a:lnTo>
                  <a:pt x="0" y="117093"/>
                </a:lnTo>
                <a:lnTo>
                  <a:pt x="0" y="585469"/>
                </a:lnTo>
                <a:lnTo>
                  <a:pt x="9205" y="631047"/>
                </a:lnTo>
                <a:lnTo>
                  <a:pt x="34305" y="668267"/>
                </a:lnTo>
                <a:lnTo>
                  <a:pt x="71526" y="693362"/>
                </a:lnTo>
                <a:lnTo>
                  <a:pt x="117093" y="702563"/>
                </a:lnTo>
                <a:lnTo>
                  <a:pt x="3336289" y="702563"/>
                </a:lnTo>
                <a:lnTo>
                  <a:pt x="3381857" y="693362"/>
                </a:lnTo>
                <a:lnTo>
                  <a:pt x="3419078" y="668267"/>
                </a:lnTo>
                <a:lnTo>
                  <a:pt x="3444178" y="631047"/>
                </a:lnTo>
                <a:lnTo>
                  <a:pt x="3453383" y="585469"/>
                </a:lnTo>
                <a:lnTo>
                  <a:pt x="3453383" y="117093"/>
                </a:lnTo>
                <a:lnTo>
                  <a:pt x="3444178" y="71516"/>
                </a:lnTo>
                <a:lnTo>
                  <a:pt x="3419078" y="34296"/>
                </a:lnTo>
                <a:lnTo>
                  <a:pt x="3381857" y="9201"/>
                </a:lnTo>
                <a:lnTo>
                  <a:pt x="3336289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15741" y="5590923"/>
            <a:ext cx="3453765" cy="702945"/>
          </a:xfrm>
          <a:custGeom>
            <a:avLst/>
            <a:gdLst/>
            <a:ahLst/>
            <a:cxnLst/>
            <a:rect l="l" t="t" r="r" b="b"/>
            <a:pathLst>
              <a:path w="3453765" h="702945">
                <a:moveTo>
                  <a:pt x="0" y="117093"/>
                </a:moveTo>
                <a:lnTo>
                  <a:pt x="9205" y="71516"/>
                </a:lnTo>
                <a:lnTo>
                  <a:pt x="34305" y="34296"/>
                </a:lnTo>
                <a:lnTo>
                  <a:pt x="71526" y="9201"/>
                </a:lnTo>
                <a:lnTo>
                  <a:pt x="117093" y="0"/>
                </a:lnTo>
                <a:lnTo>
                  <a:pt x="3336289" y="0"/>
                </a:lnTo>
                <a:lnTo>
                  <a:pt x="3381857" y="9201"/>
                </a:lnTo>
                <a:lnTo>
                  <a:pt x="3419078" y="34296"/>
                </a:lnTo>
                <a:lnTo>
                  <a:pt x="3444178" y="71516"/>
                </a:lnTo>
                <a:lnTo>
                  <a:pt x="3453383" y="117093"/>
                </a:lnTo>
                <a:lnTo>
                  <a:pt x="3453383" y="585469"/>
                </a:lnTo>
                <a:lnTo>
                  <a:pt x="3444178" y="631047"/>
                </a:lnTo>
                <a:lnTo>
                  <a:pt x="3419078" y="668267"/>
                </a:lnTo>
                <a:lnTo>
                  <a:pt x="3381857" y="693362"/>
                </a:lnTo>
                <a:lnTo>
                  <a:pt x="3336289" y="702563"/>
                </a:lnTo>
                <a:lnTo>
                  <a:pt x="117093" y="702563"/>
                </a:lnTo>
                <a:lnTo>
                  <a:pt x="71526" y="693362"/>
                </a:lnTo>
                <a:lnTo>
                  <a:pt x="34305" y="668267"/>
                </a:lnTo>
                <a:lnTo>
                  <a:pt x="9205" y="631047"/>
                </a:lnTo>
                <a:lnTo>
                  <a:pt x="0" y="585469"/>
                </a:lnTo>
                <a:lnTo>
                  <a:pt x="0" y="117093"/>
                </a:lnTo>
                <a:close/>
              </a:path>
            </a:pathLst>
          </a:custGeom>
          <a:ln w="10668">
            <a:solidFill>
              <a:srgbClr val="2C87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22868" y="5552947"/>
            <a:ext cx="26943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PE" sz="1600" dirty="0" smtClean="0">
                <a:latin typeface="Corbel"/>
                <a:cs typeface="Corbel"/>
              </a:rPr>
              <a:t>Dr. Juan Carlos Yafac Villanueva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89340" y="5797397"/>
            <a:ext cx="27622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PE" sz="1600" dirty="0" smtClean="0">
                <a:latin typeface="Corbel"/>
                <a:cs typeface="Corbel"/>
              </a:rPr>
              <a:t>Seguridad y Salud en el Trabajo</a:t>
            </a:r>
            <a:endParaRPr sz="16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2711" y="1083563"/>
            <a:ext cx="11468100" cy="3566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7794" y="528954"/>
            <a:ext cx="7934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0" dirty="0"/>
              <a:t>Personas</a:t>
            </a:r>
            <a:r>
              <a:rPr sz="2400" spc="-110" dirty="0"/>
              <a:t> </a:t>
            </a:r>
            <a:r>
              <a:rPr sz="2400" spc="-60" dirty="0"/>
              <a:t>Investigadas</a:t>
            </a:r>
            <a:r>
              <a:rPr sz="2400" spc="-120" dirty="0"/>
              <a:t> </a:t>
            </a:r>
            <a:r>
              <a:rPr sz="2400" spc="-45" dirty="0"/>
              <a:t>por</a:t>
            </a:r>
            <a:r>
              <a:rPr sz="2400" spc="-125" dirty="0"/>
              <a:t> </a:t>
            </a:r>
            <a:r>
              <a:rPr sz="2400" spc="-55" dirty="0"/>
              <a:t>COVID-19,</a:t>
            </a:r>
            <a:r>
              <a:rPr sz="2400" spc="-125" dirty="0"/>
              <a:t> </a:t>
            </a:r>
            <a:r>
              <a:rPr sz="2400" spc="-35" dirty="0"/>
              <a:t>en</a:t>
            </a:r>
            <a:r>
              <a:rPr sz="2400" spc="-120" dirty="0"/>
              <a:t> </a:t>
            </a:r>
            <a:r>
              <a:rPr sz="2400" spc="-50" dirty="0"/>
              <a:t>DIRIS</a:t>
            </a:r>
            <a:r>
              <a:rPr sz="2400" spc="-130" dirty="0"/>
              <a:t> </a:t>
            </a:r>
            <a:r>
              <a:rPr sz="2400" spc="-50" dirty="0"/>
              <a:t>Lima</a:t>
            </a:r>
            <a:r>
              <a:rPr sz="2400" spc="-130" dirty="0"/>
              <a:t> </a:t>
            </a:r>
            <a:r>
              <a:rPr sz="2400" spc="-50" dirty="0"/>
              <a:t>Este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8801100" y="4649723"/>
            <a:ext cx="3390899" cy="3291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1460" cy="5334000"/>
          </a:xfrm>
          <a:custGeom>
            <a:avLst/>
            <a:gdLst/>
            <a:ahLst/>
            <a:cxnLst/>
            <a:rect l="l" t="t" r="r" b="b"/>
            <a:pathLst>
              <a:path w="9141460" h="5334000">
                <a:moveTo>
                  <a:pt x="0" y="5334000"/>
                </a:moveTo>
                <a:lnTo>
                  <a:pt x="9140952" y="5334000"/>
                </a:lnTo>
                <a:lnTo>
                  <a:pt x="9140952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70492" y="762000"/>
            <a:ext cx="2921635" cy="5334000"/>
          </a:xfrm>
          <a:custGeom>
            <a:avLst/>
            <a:gdLst/>
            <a:ahLst/>
            <a:cxnLst/>
            <a:rect l="l" t="t" r="r" b="b"/>
            <a:pathLst>
              <a:path w="2921634" h="5334000">
                <a:moveTo>
                  <a:pt x="0" y="5334000"/>
                </a:moveTo>
                <a:lnTo>
                  <a:pt x="2921507" y="5334000"/>
                </a:lnTo>
                <a:lnTo>
                  <a:pt x="2921507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80432" y="1741932"/>
            <a:ext cx="6987540" cy="3046730"/>
          </a:xfrm>
          <a:custGeom>
            <a:avLst/>
            <a:gdLst/>
            <a:ahLst/>
            <a:cxnLst/>
            <a:rect l="l" t="t" r="r" b="b"/>
            <a:pathLst>
              <a:path w="6987540" h="3046729">
                <a:moveTo>
                  <a:pt x="0" y="3046476"/>
                </a:moveTo>
                <a:lnTo>
                  <a:pt x="6987540" y="3046476"/>
                </a:lnTo>
                <a:lnTo>
                  <a:pt x="6987540" y="0"/>
                </a:lnTo>
                <a:lnTo>
                  <a:pt x="0" y="0"/>
                </a:lnTo>
                <a:lnTo>
                  <a:pt x="0" y="3046476"/>
                </a:lnTo>
                <a:close/>
              </a:path>
            </a:pathLst>
          </a:custGeom>
          <a:solidFill>
            <a:srgbClr val="C1D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80432" y="1741932"/>
            <a:ext cx="6987540" cy="3046730"/>
          </a:xfrm>
          <a:custGeom>
            <a:avLst/>
            <a:gdLst/>
            <a:ahLst/>
            <a:cxnLst/>
            <a:rect l="l" t="t" r="r" b="b"/>
            <a:pathLst>
              <a:path w="6987540" h="3046729">
                <a:moveTo>
                  <a:pt x="0" y="3046476"/>
                </a:moveTo>
                <a:lnTo>
                  <a:pt x="6987540" y="3046476"/>
                </a:lnTo>
                <a:lnTo>
                  <a:pt x="6987540" y="0"/>
                </a:lnTo>
                <a:lnTo>
                  <a:pt x="0" y="0"/>
                </a:lnTo>
                <a:lnTo>
                  <a:pt x="0" y="3046476"/>
                </a:lnTo>
                <a:close/>
              </a:path>
            </a:pathLst>
          </a:custGeom>
          <a:ln w="9144">
            <a:solidFill>
              <a:srgbClr val="90BA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38315" y="1594103"/>
            <a:ext cx="4314444" cy="1341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23915" y="2325623"/>
            <a:ext cx="6143244" cy="1341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77611" y="3057144"/>
            <a:ext cx="6751320" cy="1341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4559" y="3788664"/>
            <a:ext cx="4101084" cy="1341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13164" y="3788664"/>
            <a:ext cx="995172" cy="1341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15856" y="3788664"/>
            <a:ext cx="1469136" cy="1341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641085" y="1758822"/>
            <a:ext cx="584327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73990" algn="ctr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latin typeface="Arial"/>
                <a:cs typeface="Arial"/>
              </a:rPr>
              <a:t>VIGILANCIA  </a:t>
            </a:r>
            <a:r>
              <a:rPr sz="4800" b="1" dirty="0">
                <a:latin typeface="Arial"/>
                <a:cs typeface="Arial"/>
              </a:rPr>
              <a:t>EPIDEMIOLOGICA  </a:t>
            </a:r>
            <a:r>
              <a:rPr sz="4800" b="1" spc="-5" dirty="0">
                <a:latin typeface="Arial"/>
                <a:cs typeface="Arial"/>
              </a:rPr>
              <a:t>ANTE LA</a:t>
            </a:r>
            <a:r>
              <a:rPr sz="4800" b="1" spc="-400" dirty="0">
                <a:latin typeface="Arial"/>
                <a:cs typeface="Arial"/>
              </a:rPr>
              <a:t> </a:t>
            </a:r>
            <a:r>
              <a:rPr sz="4800" b="1" dirty="0">
                <a:latin typeface="Arial"/>
                <a:cs typeface="Arial"/>
              </a:rPr>
              <a:t>AMENAZA  DEL</a:t>
            </a:r>
            <a:r>
              <a:rPr sz="4800" b="1" spc="-100" dirty="0">
                <a:latin typeface="Arial"/>
                <a:cs typeface="Arial"/>
              </a:rPr>
              <a:t> </a:t>
            </a:r>
            <a:r>
              <a:rPr sz="4800" b="1" spc="-5" dirty="0">
                <a:latin typeface="Arial"/>
                <a:cs typeface="Arial"/>
              </a:rPr>
              <a:t>COVID-19</a:t>
            </a:r>
            <a:endParaRPr sz="4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1772" y="5504688"/>
            <a:ext cx="4302252" cy="13533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7012" y="1502663"/>
            <a:ext cx="4272280" cy="4013200"/>
          </a:xfrm>
          <a:custGeom>
            <a:avLst/>
            <a:gdLst/>
            <a:ahLst/>
            <a:cxnLst/>
            <a:rect l="l" t="t" r="r" b="b"/>
            <a:pathLst>
              <a:path w="4272280" h="4013200">
                <a:moveTo>
                  <a:pt x="3926966" y="0"/>
                </a:moveTo>
                <a:lnTo>
                  <a:pt x="344843" y="0"/>
                </a:lnTo>
                <a:lnTo>
                  <a:pt x="298050" y="3148"/>
                </a:lnTo>
                <a:lnTo>
                  <a:pt x="253170" y="12320"/>
                </a:lnTo>
                <a:lnTo>
                  <a:pt x="210615" y="27104"/>
                </a:lnTo>
                <a:lnTo>
                  <a:pt x="170795" y="47088"/>
                </a:lnTo>
                <a:lnTo>
                  <a:pt x="134120" y="71861"/>
                </a:lnTo>
                <a:lnTo>
                  <a:pt x="101003" y="101012"/>
                </a:lnTo>
                <a:lnTo>
                  <a:pt x="71853" y="134129"/>
                </a:lnTo>
                <a:lnTo>
                  <a:pt x="47081" y="170800"/>
                </a:lnTo>
                <a:lnTo>
                  <a:pt x="27099" y="210615"/>
                </a:lnTo>
                <a:lnTo>
                  <a:pt x="12318" y="253162"/>
                </a:lnTo>
                <a:lnTo>
                  <a:pt x="3148" y="298029"/>
                </a:lnTo>
                <a:lnTo>
                  <a:pt x="0" y="344805"/>
                </a:lnTo>
                <a:lnTo>
                  <a:pt x="0" y="3667887"/>
                </a:lnTo>
                <a:lnTo>
                  <a:pt x="3148" y="3714662"/>
                </a:lnTo>
                <a:lnTo>
                  <a:pt x="12318" y="3759529"/>
                </a:lnTo>
                <a:lnTo>
                  <a:pt x="27099" y="3802076"/>
                </a:lnTo>
                <a:lnTo>
                  <a:pt x="47081" y="3841891"/>
                </a:lnTo>
                <a:lnTo>
                  <a:pt x="71853" y="3878562"/>
                </a:lnTo>
                <a:lnTo>
                  <a:pt x="101003" y="3911679"/>
                </a:lnTo>
                <a:lnTo>
                  <a:pt x="134120" y="3940830"/>
                </a:lnTo>
                <a:lnTo>
                  <a:pt x="170795" y="3965603"/>
                </a:lnTo>
                <a:lnTo>
                  <a:pt x="210615" y="3985587"/>
                </a:lnTo>
                <a:lnTo>
                  <a:pt x="253170" y="4000371"/>
                </a:lnTo>
                <a:lnTo>
                  <a:pt x="298050" y="4009543"/>
                </a:lnTo>
                <a:lnTo>
                  <a:pt x="344843" y="4012692"/>
                </a:lnTo>
                <a:lnTo>
                  <a:pt x="3926966" y="4012692"/>
                </a:lnTo>
                <a:lnTo>
                  <a:pt x="3973742" y="4009543"/>
                </a:lnTo>
                <a:lnTo>
                  <a:pt x="4018609" y="4000371"/>
                </a:lnTo>
                <a:lnTo>
                  <a:pt x="4061156" y="3985587"/>
                </a:lnTo>
                <a:lnTo>
                  <a:pt x="4100971" y="3965603"/>
                </a:lnTo>
                <a:lnTo>
                  <a:pt x="4137642" y="3940830"/>
                </a:lnTo>
                <a:lnTo>
                  <a:pt x="4170759" y="3911679"/>
                </a:lnTo>
                <a:lnTo>
                  <a:pt x="4199910" y="3878562"/>
                </a:lnTo>
                <a:lnTo>
                  <a:pt x="4224683" y="3841891"/>
                </a:lnTo>
                <a:lnTo>
                  <a:pt x="4244667" y="3802076"/>
                </a:lnTo>
                <a:lnTo>
                  <a:pt x="4259451" y="3759529"/>
                </a:lnTo>
                <a:lnTo>
                  <a:pt x="4268623" y="3714662"/>
                </a:lnTo>
                <a:lnTo>
                  <a:pt x="4271772" y="3667887"/>
                </a:lnTo>
                <a:lnTo>
                  <a:pt x="4271772" y="344805"/>
                </a:lnTo>
                <a:lnTo>
                  <a:pt x="4268623" y="298029"/>
                </a:lnTo>
                <a:lnTo>
                  <a:pt x="4259451" y="253162"/>
                </a:lnTo>
                <a:lnTo>
                  <a:pt x="4244667" y="210615"/>
                </a:lnTo>
                <a:lnTo>
                  <a:pt x="4224683" y="170800"/>
                </a:lnTo>
                <a:lnTo>
                  <a:pt x="4199910" y="134129"/>
                </a:lnTo>
                <a:lnTo>
                  <a:pt x="4170759" y="101012"/>
                </a:lnTo>
                <a:lnTo>
                  <a:pt x="4137642" y="71861"/>
                </a:lnTo>
                <a:lnTo>
                  <a:pt x="4100971" y="47088"/>
                </a:lnTo>
                <a:lnTo>
                  <a:pt x="4061156" y="27104"/>
                </a:lnTo>
                <a:lnTo>
                  <a:pt x="4018609" y="12320"/>
                </a:lnTo>
                <a:lnTo>
                  <a:pt x="3973742" y="3148"/>
                </a:lnTo>
                <a:lnTo>
                  <a:pt x="392696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7012" y="1502663"/>
            <a:ext cx="4271772" cy="40126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291" y="1737360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6096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95142" y="525017"/>
            <a:ext cx="63944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>
                <a:solidFill>
                  <a:srgbClr val="2483C5"/>
                </a:solidFill>
                <a:latin typeface="Corbel"/>
                <a:cs typeface="Corbel"/>
              </a:rPr>
              <a:t>Coronavirus:</a:t>
            </a:r>
            <a:r>
              <a:rPr spc="-570" dirty="0">
                <a:solidFill>
                  <a:srgbClr val="2483C5"/>
                </a:solidFill>
                <a:latin typeface="Corbel"/>
                <a:cs typeface="Corbel"/>
              </a:rPr>
              <a:t> </a:t>
            </a:r>
            <a:r>
              <a:rPr spc="-120" dirty="0">
                <a:solidFill>
                  <a:srgbClr val="2483C5"/>
                </a:solidFill>
                <a:latin typeface="Corbel"/>
                <a:cs typeface="Corbel"/>
              </a:rPr>
              <a:t>Transmisión</a:t>
            </a:r>
          </a:p>
        </p:txBody>
      </p:sp>
      <p:sp>
        <p:nvSpPr>
          <p:cNvPr id="4" name="object 4"/>
          <p:cNvSpPr/>
          <p:nvPr/>
        </p:nvSpPr>
        <p:spPr>
          <a:xfrm>
            <a:off x="7115556" y="2363723"/>
            <a:ext cx="3843528" cy="2630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11679" y="5090159"/>
            <a:ext cx="3560064" cy="996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97980" y="5116067"/>
            <a:ext cx="4678680" cy="995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35393" y="5186298"/>
            <a:ext cx="33782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HUÉSPED</a:t>
            </a:r>
            <a:r>
              <a:rPr sz="2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INTERMEDIO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91711" y="2188464"/>
            <a:ext cx="2688336" cy="3009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4672" y="2188464"/>
            <a:ext cx="2691383" cy="30205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1354835"/>
            <a:ext cx="4637532" cy="55016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87169" y="1810893"/>
            <a:ext cx="1292860" cy="305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900" b="0" dirty="0">
                <a:solidFill>
                  <a:srgbClr val="00AEEE"/>
                </a:solidFill>
                <a:latin typeface="Calibri Light"/>
                <a:cs typeface="Calibri Light"/>
              </a:rPr>
              <a:t>X</a:t>
            </a:r>
            <a:endParaRPr sz="199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83510" y="5161533"/>
            <a:ext cx="18834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40" dirty="0">
                <a:solidFill>
                  <a:srgbClr val="FFFFFF"/>
                </a:solidFill>
                <a:latin typeface="Calibri"/>
                <a:cs typeface="Calibri"/>
              </a:rPr>
              <a:t>RESERVORIO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3016" y="6699757"/>
            <a:ext cx="11174095" cy="0"/>
          </a:xfrm>
          <a:custGeom>
            <a:avLst/>
            <a:gdLst/>
            <a:ahLst/>
            <a:cxnLst/>
            <a:rect l="l" t="t" r="r" b="b"/>
            <a:pathLst>
              <a:path w="11174095">
                <a:moveTo>
                  <a:pt x="0" y="0"/>
                </a:moveTo>
                <a:lnTo>
                  <a:pt x="11173967" y="0"/>
                </a:lnTo>
              </a:path>
            </a:pathLst>
          </a:custGeom>
          <a:ln w="137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0342" y="6456070"/>
            <a:ext cx="112033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90BA22"/>
                </a:solidFill>
                <a:latin typeface="Calibri"/>
                <a:cs typeface="Calibri"/>
                <a:hlinkClick r:id="rId8"/>
              </a:rPr>
              <a:t>https://www.infobae.com/salud/2020/02/07/el-pangolin-el-extrano-animal-que-podria-haber-transmitido-el-coronavirus-a-los-humanos/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82431" y="1889886"/>
            <a:ext cx="1003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40" dirty="0">
                <a:latin typeface="Calibri"/>
                <a:cs typeface="Calibri"/>
              </a:rPr>
              <a:t>P</a:t>
            </a:r>
            <a:r>
              <a:rPr sz="1800" dirty="0">
                <a:latin typeface="Calibri"/>
                <a:cs typeface="Calibri"/>
              </a:rPr>
              <a:t>AN</a:t>
            </a:r>
            <a:r>
              <a:rPr sz="1800" spc="5" dirty="0">
                <a:latin typeface="Calibri"/>
                <a:cs typeface="Calibri"/>
              </a:rPr>
              <a:t>G</a:t>
            </a:r>
            <a:r>
              <a:rPr sz="1800" spc="-5" dirty="0">
                <a:latin typeface="Calibri"/>
                <a:cs typeface="Calibri"/>
              </a:rPr>
              <a:t>OLIN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00550" y="1889886"/>
            <a:ext cx="1302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MURCIELAGO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04289" y="1891410"/>
            <a:ext cx="1022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SE</a:t>
            </a:r>
            <a:r>
              <a:rPr sz="1800" spc="-10" dirty="0">
                <a:latin typeface="Calibri"/>
                <a:cs typeface="Calibri"/>
              </a:rPr>
              <a:t>RP</a:t>
            </a:r>
            <a:r>
              <a:rPr sz="1800" dirty="0">
                <a:latin typeface="Calibri"/>
                <a:cs typeface="Calibri"/>
              </a:rPr>
              <a:t>IENTE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6427" y="5652515"/>
            <a:ext cx="915924" cy="9494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291" y="1737360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6096">
            <a:solidFill>
              <a:srgbClr val="7D7D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9357" y="933703"/>
            <a:ext cx="75793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60" dirty="0">
                <a:solidFill>
                  <a:srgbClr val="2483C5"/>
                </a:solidFill>
              </a:rPr>
              <a:t>Coronavirus: </a:t>
            </a:r>
            <a:r>
              <a:rPr sz="3600" spc="-55" dirty="0">
                <a:solidFill>
                  <a:srgbClr val="2483C5"/>
                </a:solidFill>
              </a:rPr>
              <a:t>Tiempo </a:t>
            </a:r>
            <a:r>
              <a:rPr sz="3600" spc="-20" dirty="0">
                <a:solidFill>
                  <a:srgbClr val="2483C5"/>
                </a:solidFill>
              </a:rPr>
              <a:t>de</a:t>
            </a:r>
            <a:r>
              <a:rPr sz="3600" spc="-395" dirty="0">
                <a:solidFill>
                  <a:srgbClr val="2483C5"/>
                </a:solidFill>
              </a:rPr>
              <a:t> </a:t>
            </a:r>
            <a:r>
              <a:rPr sz="3600" spc="-50" dirty="0">
                <a:solidFill>
                  <a:srgbClr val="2483C5"/>
                </a:solidFill>
              </a:rPr>
              <a:t>incubación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364236" y="2144267"/>
            <a:ext cx="4646676" cy="3619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7095" y="5858255"/>
            <a:ext cx="2077212" cy="320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09259" y="2116835"/>
            <a:ext cx="5660136" cy="3331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72353" y="5478271"/>
            <a:ext cx="4646295" cy="83375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126364">
              <a:lnSpc>
                <a:spcPts val="2100"/>
              </a:lnSpc>
              <a:spcBef>
                <a:spcPts val="220"/>
              </a:spcBef>
            </a:pPr>
            <a:r>
              <a:rPr sz="1800" spc="-5" dirty="0">
                <a:latin typeface="Arial"/>
                <a:cs typeface="Arial"/>
              </a:rPr>
              <a:t>La </a:t>
            </a:r>
            <a:r>
              <a:rPr sz="1800" dirty="0">
                <a:latin typeface="Arial"/>
                <a:cs typeface="Arial"/>
              </a:rPr>
              <a:t>OMS </a:t>
            </a:r>
            <a:r>
              <a:rPr sz="1800" spc="-5" dirty="0">
                <a:latin typeface="Arial"/>
                <a:cs typeface="Arial"/>
              </a:rPr>
              <a:t>aclara: el periodo de incubación del  coronavirus es </a:t>
            </a:r>
            <a:r>
              <a:rPr sz="1800" spc="-10" dirty="0">
                <a:latin typeface="Arial"/>
                <a:cs typeface="Arial"/>
              </a:rPr>
              <a:t>de </a:t>
            </a:r>
            <a:r>
              <a:rPr sz="1800" b="1" spc="-5" dirty="0">
                <a:latin typeface="Arial"/>
                <a:cs typeface="Arial"/>
              </a:rPr>
              <a:t>6 a 14 días</a:t>
            </a:r>
            <a:r>
              <a:rPr sz="1800" spc="-5" dirty="0">
                <a:latin typeface="Arial"/>
                <a:cs typeface="Arial"/>
              </a:rPr>
              <a:t>; no ha  cambiado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8684" y="5760720"/>
            <a:ext cx="915924" cy="950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906"/>
            <a:ext cx="12192000" cy="68320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20" y="4234434"/>
            <a:ext cx="1834514" cy="527050"/>
          </a:xfrm>
          <a:custGeom>
            <a:avLst/>
            <a:gdLst/>
            <a:ahLst/>
            <a:cxnLst/>
            <a:rect l="l" t="t" r="r" b="b"/>
            <a:pathLst>
              <a:path w="1834514" h="527050">
                <a:moveTo>
                  <a:pt x="231267" y="74165"/>
                </a:moveTo>
                <a:lnTo>
                  <a:pt x="213741" y="148333"/>
                </a:lnTo>
                <a:lnTo>
                  <a:pt x="1816989" y="527050"/>
                </a:lnTo>
                <a:lnTo>
                  <a:pt x="1834514" y="452882"/>
                </a:lnTo>
                <a:lnTo>
                  <a:pt x="231267" y="74165"/>
                </a:lnTo>
                <a:close/>
              </a:path>
              <a:path w="1834514" h="527050">
                <a:moveTo>
                  <a:pt x="248792" y="0"/>
                </a:moveTo>
                <a:lnTo>
                  <a:pt x="0" y="58674"/>
                </a:lnTo>
                <a:lnTo>
                  <a:pt x="196214" y="222504"/>
                </a:lnTo>
                <a:lnTo>
                  <a:pt x="213741" y="148333"/>
                </a:lnTo>
                <a:lnTo>
                  <a:pt x="176656" y="139573"/>
                </a:lnTo>
                <a:lnTo>
                  <a:pt x="194182" y="65405"/>
                </a:lnTo>
                <a:lnTo>
                  <a:pt x="233337" y="65405"/>
                </a:lnTo>
                <a:lnTo>
                  <a:pt x="248792" y="0"/>
                </a:lnTo>
                <a:close/>
              </a:path>
              <a:path w="1834514" h="527050">
                <a:moveTo>
                  <a:pt x="194182" y="65405"/>
                </a:moveTo>
                <a:lnTo>
                  <a:pt x="176656" y="139573"/>
                </a:lnTo>
                <a:lnTo>
                  <a:pt x="213741" y="148333"/>
                </a:lnTo>
                <a:lnTo>
                  <a:pt x="231267" y="74165"/>
                </a:lnTo>
                <a:lnTo>
                  <a:pt x="194182" y="65405"/>
                </a:lnTo>
                <a:close/>
              </a:path>
              <a:path w="1834514" h="527050">
                <a:moveTo>
                  <a:pt x="233337" y="65405"/>
                </a:moveTo>
                <a:lnTo>
                  <a:pt x="194182" y="65405"/>
                </a:lnTo>
                <a:lnTo>
                  <a:pt x="231267" y="74165"/>
                </a:lnTo>
                <a:lnTo>
                  <a:pt x="233337" y="6540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8523" y="4581144"/>
            <a:ext cx="4704715" cy="52006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5"/>
              </a:spcBef>
            </a:pPr>
            <a:r>
              <a:rPr sz="2800" spc="-10" dirty="0">
                <a:latin typeface="Arial Narrow"/>
                <a:cs typeface="Arial Narrow"/>
              </a:rPr>
              <a:t>Microgotas grandes </a:t>
            </a:r>
            <a:r>
              <a:rPr sz="2800" spc="-5" dirty="0">
                <a:latin typeface="Arial Narrow"/>
                <a:cs typeface="Arial Narrow"/>
              </a:rPr>
              <a:t>&gt; 5</a:t>
            </a:r>
            <a:r>
              <a:rPr sz="2800" spc="35" dirty="0">
                <a:latin typeface="Arial Narrow"/>
                <a:cs typeface="Arial Narrow"/>
              </a:rPr>
              <a:t> </a:t>
            </a:r>
            <a:r>
              <a:rPr sz="2800" spc="-5" dirty="0">
                <a:latin typeface="Arial Narrow"/>
                <a:cs typeface="Arial Narrow"/>
              </a:rPr>
              <a:t>µ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8617" y="6195161"/>
            <a:ext cx="3409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 Narrow"/>
                <a:cs typeface="Arial Narrow"/>
              </a:rPr>
              <a:t>CDC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40073" y="5163413"/>
            <a:ext cx="6174740" cy="995044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960"/>
              </a:spcBef>
              <a:buClr>
                <a:srgbClr val="40B9D2"/>
              </a:buClr>
              <a:buFont typeface="Wingdings 2"/>
              <a:buChar char=""/>
              <a:tabLst>
                <a:tab pos="195580" algn="l"/>
              </a:tabLst>
            </a:pP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Contagio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de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persona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4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persona.</a:t>
            </a:r>
            <a:endParaRPr sz="1400">
              <a:latin typeface="Corbel"/>
              <a:cs typeface="Corbel"/>
            </a:endParaRPr>
          </a:p>
          <a:p>
            <a:pPr marL="195580" indent="-182880">
              <a:lnSpc>
                <a:spcPct val="100000"/>
              </a:lnSpc>
              <a:spcBef>
                <a:spcPts val="865"/>
              </a:spcBef>
              <a:buClr>
                <a:srgbClr val="40B9D2"/>
              </a:buClr>
              <a:buFont typeface="Wingdings 2"/>
              <a:buChar char=""/>
              <a:tabLst>
                <a:tab pos="195580" algn="l"/>
              </a:tabLst>
            </a:pP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Contagiosidad: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desde 1 día antes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hasta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3-7 días después del inicio de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los</a:t>
            </a:r>
            <a:r>
              <a:rPr sz="1400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síntomas.</a:t>
            </a:r>
            <a:endParaRPr sz="1400">
              <a:latin typeface="Corbel"/>
              <a:cs typeface="Corbel"/>
            </a:endParaRPr>
          </a:p>
          <a:p>
            <a:pPr marL="195580" indent="-182880">
              <a:lnSpc>
                <a:spcPct val="100000"/>
              </a:lnSpc>
              <a:spcBef>
                <a:spcPts val="865"/>
              </a:spcBef>
              <a:buClr>
                <a:srgbClr val="40B9D2"/>
              </a:buClr>
              <a:buFont typeface="Wingdings 2"/>
              <a:buChar char=""/>
              <a:tabLst>
                <a:tab pos="195580" algn="l"/>
              </a:tabLst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Es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mayor por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tos y estornudos, pero puede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ser por contacto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directo o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por</a:t>
            </a:r>
            <a:r>
              <a:rPr sz="14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fomites.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51832" y="1988820"/>
            <a:ext cx="6817359" cy="433070"/>
          </a:xfrm>
          <a:custGeom>
            <a:avLst/>
            <a:gdLst/>
            <a:ahLst/>
            <a:cxnLst/>
            <a:rect l="l" t="t" r="r" b="b"/>
            <a:pathLst>
              <a:path w="6817359" h="433069">
                <a:moveTo>
                  <a:pt x="0" y="432815"/>
                </a:moveTo>
                <a:lnTo>
                  <a:pt x="18076" y="370318"/>
                </a:lnTo>
                <a:lnTo>
                  <a:pt x="68787" y="314984"/>
                </a:lnTo>
                <a:lnTo>
                  <a:pt x="104732" y="290841"/>
                </a:lnTo>
                <a:lnTo>
                  <a:pt x="146857" y="269493"/>
                </a:lnTo>
                <a:lnTo>
                  <a:pt x="194502" y="251275"/>
                </a:lnTo>
                <a:lnTo>
                  <a:pt x="247009" y="236523"/>
                </a:lnTo>
                <a:lnTo>
                  <a:pt x="303717" y="225571"/>
                </a:lnTo>
                <a:lnTo>
                  <a:pt x="363968" y="218754"/>
                </a:lnTo>
                <a:lnTo>
                  <a:pt x="427100" y="216407"/>
                </a:lnTo>
                <a:lnTo>
                  <a:pt x="2981324" y="216407"/>
                </a:lnTo>
                <a:lnTo>
                  <a:pt x="3044457" y="214061"/>
                </a:lnTo>
                <a:lnTo>
                  <a:pt x="3104708" y="207244"/>
                </a:lnTo>
                <a:lnTo>
                  <a:pt x="3161416" y="196292"/>
                </a:lnTo>
                <a:lnTo>
                  <a:pt x="3213923" y="181540"/>
                </a:lnTo>
                <a:lnTo>
                  <a:pt x="3261568" y="163322"/>
                </a:lnTo>
                <a:lnTo>
                  <a:pt x="3303693" y="141974"/>
                </a:lnTo>
                <a:lnTo>
                  <a:pt x="3339638" y="117831"/>
                </a:lnTo>
                <a:lnTo>
                  <a:pt x="3368743" y="91227"/>
                </a:lnTo>
                <a:lnTo>
                  <a:pt x="3403797" y="31976"/>
                </a:lnTo>
                <a:lnTo>
                  <a:pt x="3408425" y="0"/>
                </a:lnTo>
                <a:lnTo>
                  <a:pt x="3413054" y="31976"/>
                </a:lnTo>
                <a:lnTo>
                  <a:pt x="3448108" y="91227"/>
                </a:lnTo>
                <a:lnTo>
                  <a:pt x="3477213" y="117831"/>
                </a:lnTo>
                <a:lnTo>
                  <a:pt x="3513158" y="141974"/>
                </a:lnTo>
                <a:lnTo>
                  <a:pt x="3555283" y="163322"/>
                </a:lnTo>
                <a:lnTo>
                  <a:pt x="3602928" y="181540"/>
                </a:lnTo>
                <a:lnTo>
                  <a:pt x="3655435" y="196292"/>
                </a:lnTo>
                <a:lnTo>
                  <a:pt x="3712143" y="207244"/>
                </a:lnTo>
                <a:lnTo>
                  <a:pt x="3772394" y="214061"/>
                </a:lnTo>
                <a:lnTo>
                  <a:pt x="3835526" y="216407"/>
                </a:lnTo>
                <a:lnTo>
                  <a:pt x="6389750" y="216407"/>
                </a:lnTo>
                <a:lnTo>
                  <a:pt x="6452883" y="218754"/>
                </a:lnTo>
                <a:lnTo>
                  <a:pt x="6513134" y="225571"/>
                </a:lnTo>
                <a:lnTo>
                  <a:pt x="6569842" y="236523"/>
                </a:lnTo>
                <a:lnTo>
                  <a:pt x="6622349" y="251275"/>
                </a:lnTo>
                <a:lnTo>
                  <a:pt x="6669994" y="269493"/>
                </a:lnTo>
                <a:lnTo>
                  <a:pt x="6712119" y="290841"/>
                </a:lnTo>
                <a:lnTo>
                  <a:pt x="6748064" y="314984"/>
                </a:lnTo>
                <a:lnTo>
                  <a:pt x="6777169" y="341588"/>
                </a:lnTo>
                <a:lnTo>
                  <a:pt x="6812223" y="400839"/>
                </a:lnTo>
                <a:lnTo>
                  <a:pt x="6816852" y="432815"/>
                </a:lnTo>
              </a:path>
            </a:pathLst>
          </a:custGeom>
          <a:ln w="5791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432929" y="1310132"/>
            <a:ext cx="1296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3600" b="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600" b="0" spc="-5" dirty="0">
                <a:solidFill>
                  <a:srgbClr val="FFFFFF"/>
                </a:solidFill>
                <a:latin typeface="Arial Narrow"/>
                <a:cs typeface="Arial Narrow"/>
              </a:rPr>
              <a:t>metro</a:t>
            </a:r>
            <a:endParaRPr sz="36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58951"/>
            <a:ext cx="3444240" cy="5331460"/>
          </a:xfrm>
          <a:custGeom>
            <a:avLst/>
            <a:gdLst/>
            <a:ahLst/>
            <a:cxnLst/>
            <a:rect l="l" t="t" r="r" b="b"/>
            <a:pathLst>
              <a:path w="3444240" h="5331460">
                <a:moveTo>
                  <a:pt x="0" y="5330952"/>
                </a:moveTo>
                <a:lnTo>
                  <a:pt x="3444240" y="5330952"/>
                </a:lnTo>
                <a:lnTo>
                  <a:pt x="3444240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15571" y="758951"/>
            <a:ext cx="376555" cy="5331460"/>
          </a:xfrm>
          <a:custGeom>
            <a:avLst/>
            <a:gdLst/>
            <a:ahLst/>
            <a:cxnLst/>
            <a:rect l="l" t="t" r="r" b="b"/>
            <a:pathLst>
              <a:path w="376554" h="5331460">
                <a:moveTo>
                  <a:pt x="0" y="5330952"/>
                </a:moveTo>
                <a:lnTo>
                  <a:pt x="376427" y="5330952"/>
                </a:lnTo>
                <a:lnTo>
                  <a:pt x="376427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4683" y="691895"/>
            <a:ext cx="7443216" cy="5622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32204" y="115823"/>
            <a:ext cx="2878836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4579" y="832103"/>
            <a:ext cx="7886700" cy="609600"/>
          </a:xfrm>
          <a:custGeom>
            <a:avLst/>
            <a:gdLst/>
            <a:ahLst/>
            <a:cxnLst/>
            <a:rect l="l" t="t" r="r" b="b"/>
            <a:pathLst>
              <a:path w="7886700" h="609600">
                <a:moveTo>
                  <a:pt x="0" y="609600"/>
                </a:moveTo>
                <a:lnTo>
                  <a:pt x="7886700" y="609600"/>
                </a:lnTo>
                <a:lnTo>
                  <a:pt x="7886700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A6D5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54579" y="832103"/>
            <a:ext cx="7886700" cy="609600"/>
          </a:xfrm>
          <a:custGeom>
            <a:avLst/>
            <a:gdLst/>
            <a:ahLst/>
            <a:cxnLst/>
            <a:rect l="l" t="t" r="r" b="b"/>
            <a:pathLst>
              <a:path w="7886700" h="609600">
                <a:moveTo>
                  <a:pt x="0" y="609600"/>
                </a:moveTo>
                <a:lnTo>
                  <a:pt x="7886700" y="609600"/>
                </a:lnTo>
                <a:lnTo>
                  <a:pt x="7886700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ln w="9144">
            <a:solidFill>
              <a:srgbClr val="40B9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6063" y="884936"/>
            <a:ext cx="752475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25290" algn="l"/>
              </a:tabLst>
            </a:pPr>
            <a:r>
              <a:rPr sz="2600" spc="-5" dirty="0">
                <a:latin typeface="Corbel"/>
                <a:cs typeface="Corbel"/>
              </a:rPr>
              <a:t>Capacidad </a:t>
            </a:r>
            <a:r>
              <a:rPr sz="2600" dirty="0">
                <a:latin typeface="Corbel"/>
                <a:cs typeface="Corbel"/>
              </a:rPr>
              <a:t>de</a:t>
            </a:r>
            <a:r>
              <a:rPr sz="2600" spc="10" dirty="0">
                <a:latin typeface="Corbel"/>
                <a:cs typeface="Corbel"/>
              </a:rPr>
              <a:t> </a:t>
            </a:r>
            <a:r>
              <a:rPr sz="2600" spc="-5" dirty="0">
                <a:latin typeface="Corbel"/>
                <a:cs typeface="Corbel"/>
              </a:rPr>
              <a:t>transmisión</a:t>
            </a:r>
            <a:r>
              <a:rPr sz="2600" spc="-10" dirty="0">
                <a:latin typeface="Corbel"/>
                <a:cs typeface="Corbel"/>
              </a:rPr>
              <a:t> </a:t>
            </a:r>
            <a:r>
              <a:rPr sz="2600" dirty="0">
                <a:latin typeface="Corbel"/>
                <a:cs typeface="Corbel"/>
              </a:rPr>
              <a:t>de	coronavirus</a:t>
            </a:r>
            <a:r>
              <a:rPr sz="2600" spc="-80" dirty="0">
                <a:latin typeface="Corbel"/>
                <a:cs typeface="Corbel"/>
              </a:rPr>
              <a:t> </a:t>
            </a:r>
            <a:r>
              <a:rPr sz="2600" spc="-5" dirty="0">
                <a:latin typeface="Corbel"/>
                <a:cs typeface="Corbel"/>
              </a:rPr>
              <a:t>2019-nCoV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35368" y="2528316"/>
            <a:ext cx="300227" cy="520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08297" y="3159171"/>
            <a:ext cx="136550" cy="42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05683" y="2947416"/>
            <a:ext cx="176783" cy="451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76727" y="3538728"/>
            <a:ext cx="178307" cy="451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76727" y="4183379"/>
            <a:ext cx="178307" cy="451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44873" y="2720420"/>
            <a:ext cx="136550" cy="4281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94581" y="3636344"/>
            <a:ext cx="136550" cy="4281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08297" y="4361768"/>
            <a:ext cx="136550" cy="4281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56531" y="2929047"/>
            <a:ext cx="135940" cy="42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54829" y="3666503"/>
            <a:ext cx="136550" cy="425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87773" y="4300647"/>
            <a:ext cx="136550" cy="42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45864" y="4692396"/>
            <a:ext cx="341375" cy="478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575053" y="1875282"/>
            <a:ext cx="1541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2893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C0000"/>
                </a:solidFill>
                <a:latin typeface="Arial"/>
                <a:cs typeface="Arial"/>
              </a:rPr>
              <a:t>Caso índice  </a:t>
            </a:r>
            <a:r>
              <a:rPr sz="1200" b="1" spc="-5" dirty="0">
                <a:solidFill>
                  <a:srgbClr val="000066"/>
                </a:solidFill>
                <a:latin typeface="Arial"/>
                <a:cs typeface="Arial"/>
              </a:rPr>
              <a:t>(primera</a:t>
            </a:r>
            <a:r>
              <a:rPr sz="1200" b="1" spc="-3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0066"/>
                </a:solidFill>
                <a:latin typeface="Arial"/>
                <a:cs typeface="Arial"/>
              </a:rPr>
              <a:t>generación)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00671" y="3614928"/>
            <a:ext cx="300227" cy="522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43928" y="4238244"/>
            <a:ext cx="300227" cy="522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50835" y="2628900"/>
            <a:ext cx="298703" cy="522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25740" y="4090415"/>
            <a:ext cx="300227" cy="520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903464" y="2962655"/>
            <a:ext cx="301751" cy="520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27292" y="2887979"/>
            <a:ext cx="300227" cy="522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11795" y="4349496"/>
            <a:ext cx="300227" cy="520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98535" y="3625596"/>
            <a:ext cx="298703" cy="55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32092" y="4629911"/>
            <a:ext cx="300227" cy="55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444366" y="1827403"/>
            <a:ext cx="24892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97155" indent="38671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C0000"/>
                </a:solidFill>
                <a:latin typeface="Arial"/>
                <a:cs typeface="Arial"/>
              </a:rPr>
              <a:t>Segunda generación  </a:t>
            </a:r>
            <a:r>
              <a:rPr sz="1200" b="1" spc="-5" dirty="0">
                <a:solidFill>
                  <a:srgbClr val="000066"/>
                </a:solidFill>
                <a:latin typeface="Arial"/>
                <a:cs typeface="Arial"/>
              </a:rPr>
              <a:t>Contacto directo y cercano</a:t>
            </a:r>
            <a:r>
              <a:rPr sz="1200" b="1" spc="-10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0066"/>
                </a:solidFill>
                <a:latin typeface="Arial"/>
                <a:cs typeface="Arial"/>
              </a:rPr>
              <a:t>con</a:t>
            </a:r>
            <a:endParaRPr sz="1200">
              <a:latin typeface="Arial"/>
              <a:cs typeface="Arial"/>
            </a:endParaRPr>
          </a:p>
          <a:p>
            <a:pPr marL="673735" marR="5080" indent="-661670">
              <a:lnSpc>
                <a:spcPct val="100000"/>
              </a:lnSpc>
            </a:pPr>
            <a:r>
              <a:rPr sz="1200" b="1" spc="-5" dirty="0">
                <a:solidFill>
                  <a:srgbClr val="000066"/>
                </a:solidFill>
                <a:latin typeface="Arial"/>
                <a:cs typeface="Arial"/>
              </a:rPr>
              <a:t>trabajadores de </a:t>
            </a:r>
            <a:r>
              <a:rPr sz="1200" b="1" dirty="0">
                <a:solidFill>
                  <a:srgbClr val="000066"/>
                </a:solidFill>
                <a:latin typeface="Arial"/>
                <a:cs typeface="Arial"/>
              </a:rPr>
              <a:t>salud </a:t>
            </a:r>
            <a:r>
              <a:rPr sz="1200" b="1" spc="-5" dirty="0">
                <a:solidFill>
                  <a:srgbClr val="000066"/>
                </a:solidFill>
                <a:latin typeface="Arial"/>
                <a:cs typeface="Arial"/>
              </a:rPr>
              <a:t>(TS) y otros  (familia,</a:t>
            </a:r>
            <a:r>
              <a:rPr sz="1200" b="1" spc="-1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0066"/>
                </a:solidFill>
                <a:latin typeface="Arial"/>
                <a:cs typeface="Arial"/>
              </a:rPr>
              <a:t>visitas)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52742" y="1854453"/>
            <a:ext cx="1880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CC0000"/>
                </a:solidFill>
                <a:latin typeface="Arial"/>
                <a:cs typeface="Arial"/>
              </a:rPr>
              <a:t>Tercera </a:t>
            </a:r>
            <a:r>
              <a:rPr sz="1200" b="1" spc="-5" dirty="0">
                <a:solidFill>
                  <a:srgbClr val="CC0000"/>
                </a:solidFill>
                <a:latin typeface="Arial"/>
                <a:cs typeface="Arial"/>
              </a:rPr>
              <a:t>generación  </a:t>
            </a:r>
            <a:r>
              <a:rPr sz="1200" b="1" spc="-5" dirty="0">
                <a:solidFill>
                  <a:srgbClr val="000066"/>
                </a:solidFill>
                <a:latin typeface="Arial"/>
                <a:cs typeface="Arial"/>
              </a:rPr>
              <a:t>Miembros de la familia de  los</a:t>
            </a:r>
            <a:r>
              <a:rPr sz="1200" b="1" dirty="0">
                <a:solidFill>
                  <a:srgbClr val="000066"/>
                </a:solidFill>
                <a:latin typeface="Arial"/>
                <a:cs typeface="Arial"/>
              </a:rPr>
              <a:t> 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49106" y="1859407"/>
            <a:ext cx="15843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C0000"/>
                </a:solidFill>
                <a:latin typeface="Arial"/>
                <a:cs typeface="Arial"/>
              </a:rPr>
              <a:t>Cuarta generación  </a:t>
            </a:r>
            <a:r>
              <a:rPr sz="1200" b="1" spc="-5" dirty="0">
                <a:solidFill>
                  <a:srgbClr val="000066"/>
                </a:solidFill>
                <a:latin typeface="Arial"/>
                <a:cs typeface="Arial"/>
              </a:rPr>
              <a:t>Otros contactos en</a:t>
            </a:r>
            <a:r>
              <a:rPr sz="1200" b="1" spc="-2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0066"/>
                </a:solidFill>
                <a:latin typeface="Arial"/>
                <a:cs typeface="Arial"/>
              </a:rPr>
              <a:t>la  comunidad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478268" y="3211067"/>
            <a:ext cx="300227" cy="522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16952" y="3666744"/>
            <a:ext cx="300227" cy="55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25283" y="3762755"/>
            <a:ext cx="300227" cy="557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36307" y="3107435"/>
            <a:ext cx="300227" cy="55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04388" y="2889504"/>
            <a:ext cx="951230" cy="264160"/>
          </a:xfrm>
          <a:custGeom>
            <a:avLst/>
            <a:gdLst/>
            <a:ahLst/>
            <a:cxnLst/>
            <a:rect l="l" t="t" r="r" b="b"/>
            <a:pathLst>
              <a:path w="951229" h="264160">
                <a:moveTo>
                  <a:pt x="875440" y="30789"/>
                </a:moveTo>
                <a:lnTo>
                  <a:pt x="0" y="251841"/>
                </a:lnTo>
                <a:lnTo>
                  <a:pt x="3048" y="264160"/>
                </a:lnTo>
                <a:lnTo>
                  <a:pt x="878548" y="43093"/>
                </a:lnTo>
                <a:lnTo>
                  <a:pt x="875440" y="30789"/>
                </a:lnTo>
                <a:close/>
              </a:path>
              <a:path w="951229" h="264160">
                <a:moveTo>
                  <a:pt x="939949" y="27686"/>
                </a:moveTo>
                <a:lnTo>
                  <a:pt x="887729" y="27686"/>
                </a:lnTo>
                <a:lnTo>
                  <a:pt x="890777" y="40005"/>
                </a:lnTo>
                <a:lnTo>
                  <a:pt x="878548" y="43093"/>
                </a:lnTo>
                <a:lnTo>
                  <a:pt x="886333" y="73913"/>
                </a:lnTo>
                <a:lnTo>
                  <a:pt x="939949" y="27686"/>
                </a:lnTo>
                <a:close/>
              </a:path>
              <a:path w="951229" h="264160">
                <a:moveTo>
                  <a:pt x="887729" y="27686"/>
                </a:moveTo>
                <a:lnTo>
                  <a:pt x="875440" y="30789"/>
                </a:lnTo>
                <a:lnTo>
                  <a:pt x="878548" y="43093"/>
                </a:lnTo>
                <a:lnTo>
                  <a:pt x="890777" y="40005"/>
                </a:lnTo>
                <a:lnTo>
                  <a:pt x="887729" y="27686"/>
                </a:lnTo>
                <a:close/>
              </a:path>
              <a:path w="951229" h="264160">
                <a:moveTo>
                  <a:pt x="867663" y="0"/>
                </a:moveTo>
                <a:lnTo>
                  <a:pt x="875440" y="30789"/>
                </a:lnTo>
                <a:lnTo>
                  <a:pt x="887729" y="27686"/>
                </a:lnTo>
                <a:lnTo>
                  <a:pt x="939949" y="27686"/>
                </a:lnTo>
                <a:lnTo>
                  <a:pt x="950849" y="18287"/>
                </a:lnTo>
                <a:lnTo>
                  <a:pt x="867663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55035" y="3724783"/>
            <a:ext cx="1063625" cy="76200"/>
          </a:xfrm>
          <a:custGeom>
            <a:avLst/>
            <a:gdLst/>
            <a:ahLst/>
            <a:cxnLst/>
            <a:rect l="l" t="t" r="r" b="b"/>
            <a:pathLst>
              <a:path w="1063625" h="76200">
                <a:moveTo>
                  <a:pt x="1051137" y="31750"/>
                </a:moveTo>
                <a:lnTo>
                  <a:pt x="1000125" y="31750"/>
                </a:lnTo>
                <a:lnTo>
                  <a:pt x="1000125" y="44450"/>
                </a:lnTo>
                <a:lnTo>
                  <a:pt x="987425" y="44469"/>
                </a:lnTo>
                <a:lnTo>
                  <a:pt x="987425" y="76200"/>
                </a:lnTo>
                <a:lnTo>
                  <a:pt x="1063625" y="37973"/>
                </a:lnTo>
                <a:lnTo>
                  <a:pt x="1051137" y="31750"/>
                </a:lnTo>
                <a:close/>
              </a:path>
              <a:path w="1063625" h="76200">
                <a:moveTo>
                  <a:pt x="987425" y="31767"/>
                </a:moveTo>
                <a:lnTo>
                  <a:pt x="0" y="33147"/>
                </a:lnTo>
                <a:lnTo>
                  <a:pt x="0" y="45974"/>
                </a:lnTo>
                <a:lnTo>
                  <a:pt x="987425" y="44469"/>
                </a:lnTo>
                <a:lnTo>
                  <a:pt x="987425" y="31767"/>
                </a:lnTo>
                <a:close/>
              </a:path>
              <a:path w="1063625" h="76200">
                <a:moveTo>
                  <a:pt x="1000125" y="31750"/>
                </a:moveTo>
                <a:lnTo>
                  <a:pt x="987425" y="31767"/>
                </a:lnTo>
                <a:lnTo>
                  <a:pt x="987425" y="44469"/>
                </a:lnTo>
                <a:lnTo>
                  <a:pt x="1000125" y="44450"/>
                </a:lnTo>
                <a:lnTo>
                  <a:pt x="1000125" y="31750"/>
                </a:lnTo>
                <a:close/>
              </a:path>
              <a:path w="1063625" h="76200">
                <a:moveTo>
                  <a:pt x="987425" y="0"/>
                </a:moveTo>
                <a:lnTo>
                  <a:pt x="987425" y="31767"/>
                </a:lnTo>
                <a:lnTo>
                  <a:pt x="1051137" y="31750"/>
                </a:lnTo>
                <a:lnTo>
                  <a:pt x="987425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55035" y="4369434"/>
            <a:ext cx="998855" cy="76200"/>
          </a:xfrm>
          <a:custGeom>
            <a:avLst/>
            <a:gdLst/>
            <a:ahLst/>
            <a:cxnLst/>
            <a:rect l="l" t="t" r="r" b="b"/>
            <a:pathLst>
              <a:path w="998854" h="76200">
                <a:moveTo>
                  <a:pt x="985986" y="31750"/>
                </a:moveTo>
                <a:lnTo>
                  <a:pt x="934974" y="31750"/>
                </a:lnTo>
                <a:lnTo>
                  <a:pt x="935101" y="44450"/>
                </a:lnTo>
                <a:lnTo>
                  <a:pt x="922348" y="44470"/>
                </a:lnTo>
                <a:lnTo>
                  <a:pt x="922401" y="76200"/>
                </a:lnTo>
                <a:lnTo>
                  <a:pt x="998474" y="37972"/>
                </a:lnTo>
                <a:lnTo>
                  <a:pt x="985986" y="31750"/>
                </a:lnTo>
                <a:close/>
              </a:path>
              <a:path w="998854" h="76200">
                <a:moveTo>
                  <a:pt x="922326" y="31770"/>
                </a:moveTo>
                <a:lnTo>
                  <a:pt x="0" y="33273"/>
                </a:lnTo>
                <a:lnTo>
                  <a:pt x="0" y="45973"/>
                </a:lnTo>
                <a:lnTo>
                  <a:pt x="922348" y="44470"/>
                </a:lnTo>
                <a:lnTo>
                  <a:pt x="922326" y="31770"/>
                </a:lnTo>
                <a:close/>
              </a:path>
              <a:path w="998854" h="76200">
                <a:moveTo>
                  <a:pt x="934974" y="31750"/>
                </a:moveTo>
                <a:lnTo>
                  <a:pt x="922326" y="31770"/>
                </a:lnTo>
                <a:lnTo>
                  <a:pt x="922348" y="44470"/>
                </a:lnTo>
                <a:lnTo>
                  <a:pt x="935101" y="44450"/>
                </a:lnTo>
                <a:lnTo>
                  <a:pt x="934974" y="31750"/>
                </a:lnTo>
                <a:close/>
              </a:path>
              <a:path w="998854" h="76200">
                <a:moveTo>
                  <a:pt x="922274" y="0"/>
                </a:moveTo>
                <a:lnTo>
                  <a:pt x="922326" y="31770"/>
                </a:lnTo>
                <a:lnTo>
                  <a:pt x="985986" y="31750"/>
                </a:lnTo>
                <a:lnTo>
                  <a:pt x="922274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154167" y="2909316"/>
            <a:ext cx="1373505" cy="76200"/>
          </a:xfrm>
          <a:custGeom>
            <a:avLst/>
            <a:gdLst/>
            <a:ahLst/>
            <a:cxnLst/>
            <a:rect l="l" t="t" r="r" b="b"/>
            <a:pathLst>
              <a:path w="1373504" h="76200">
                <a:moveTo>
                  <a:pt x="1296924" y="0"/>
                </a:moveTo>
                <a:lnTo>
                  <a:pt x="1296924" y="76200"/>
                </a:lnTo>
                <a:lnTo>
                  <a:pt x="1360424" y="44450"/>
                </a:lnTo>
                <a:lnTo>
                  <a:pt x="1309624" y="44450"/>
                </a:lnTo>
                <a:lnTo>
                  <a:pt x="1309624" y="31750"/>
                </a:lnTo>
                <a:lnTo>
                  <a:pt x="1360424" y="31750"/>
                </a:lnTo>
                <a:lnTo>
                  <a:pt x="1296924" y="0"/>
                </a:lnTo>
                <a:close/>
              </a:path>
              <a:path w="1373504" h="76200">
                <a:moveTo>
                  <a:pt x="1296924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296924" y="44450"/>
                </a:lnTo>
                <a:lnTo>
                  <a:pt x="1296924" y="31750"/>
                </a:lnTo>
                <a:close/>
              </a:path>
              <a:path w="1373504" h="76200">
                <a:moveTo>
                  <a:pt x="1360424" y="31750"/>
                </a:moveTo>
                <a:lnTo>
                  <a:pt x="1309624" y="31750"/>
                </a:lnTo>
                <a:lnTo>
                  <a:pt x="1309624" y="44450"/>
                </a:lnTo>
                <a:lnTo>
                  <a:pt x="1360424" y="44450"/>
                </a:lnTo>
                <a:lnTo>
                  <a:pt x="1373124" y="38100"/>
                </a:lnTo>
                <a:lnTo>
                  <a:pt x="1360424" y="3175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61433" y="3910710"/>
            <a:ext cx="1967230" cy="85725"/>
          </a:xfrm>
          <a:custGeom>
            <a:avLst/>
            <a:gdLst/>
            <a:ahLst/>
            <a:cxnLst/>
            <a:rect l="l" t="t" r="r" b="b"/>
            <a:pathLst>
              <a:path w="1967229" h="85725">
                <a:moveTo>
                  <a:pt x="1890702" y="31774"/>
                </a:moveTo>
                <a:lnTo>
                  <a:pt x="0" y="73025"/>
                </a:lnTo>
                <a:lnTo>
                  <a:pt x="253" y="85597"/>
                </a:lnTo>
                <a:lnTo>
                  <a:pt x="1890977" y="44473"/>
                </a:lnTo>
                <a:lnTo>
                  <a:pt x="1890702" y="31774"/>
                </a:lnTo>
                <a:close/>
              </a:path>
              <a:path w="1967229" h="85725">
                <a:moveTo>
                  <a:pt x="1956517" y="31495"/>
                </a:moveTo>
                <a:lnTo>
                  <a:pt x="1903475" y="31495"/>
                </a:lnTo>
                <a:lnTo>
                  <a:pt x="1903730" y="44195"/>
                </a:lnTo>
                <a:lnTo>
                  <a:pt x="1890977" y="44473"/>
                </a:lnTo>
                <a:lnTo>
                  <a:pt x="1891664" y="76200"/>
                </a:lnTo>
                <a:lnTo>
                  <a:pt x="1966975" y="36449"/>
                </a:lnTo>
                <a:lnTo>
                  <a:pt x="1956517" y="31495"/>
                </a:lnTo>
                <a:close/>
              </a:path>
              <a:path w="1967229" h="85725">
                <a:moveTo>
                  <a:pt x="1903475" y="31495"/>
                </a:moveTo>
                <a:lnTo>
                  <a:pt x="1890702" y="31774"/>
                </a:lnTo>
                <a:lnTo>
                  <a:pt x="1890977" y="44473"/>
                </a:lnTo>
                <a:lnTo>
                  <a:pt x="1903730" y="44195"/>
                </a:lnTo>
                <a:lnTo>
                  <a:pt x="1903475" y="31495"/>
                </a:lnTo>
                <a:close/>
              </a:path>
              <a:path w="1967229" h="85725">
                <a:moveTo>
                  <a:pt x="1890014" y="0"/>
                </a:moveTo>
                <a:lnTo>
                  <a:pt x="1890702" y="31774"/>
                </a:lnTo>
                <a:lnTo>
                  <a:pt x="1903475" y="31495"/>
                </a:lnTo>
                <a:lnTo>
                  <a:pt x="1956517" y="31495"/>
                </a:lnTo>
                <a:lnTo>
                  <a:pt x="1890014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737861" y="4873244"/>
            <a:ext cx="2094230" cy="110489"/>
          </a:xfrm>
          <a:custGeom>
            <a:avLst/>
            <a:gdLst/>
            <a:ahLst/>
            <a:cxnLst/>
            <a:rect l="l" t="t" r="r" b="b"/>
            <a:pathLst>
              <a:path w="2094229" h="110489">
                <a:moveTo>
                  <a:pt x="2017816" y="31655"/>
                </a:moveTo>
                <a:lnTo>
                  <a:pt x="0" y="97535"/>
                </a:lnTo>
                <a:lnTo>
                  <a:pt x="508" y="110108"/>
                </a:lnTo>
                <a:lnTo>
                  <a:pt x="2018240" y="44353"/>
                </a:lnTo>
                <a:lnTo>
                  <a:pt x="2017816" y="31655"/>
                </a:lnTo>
                <a:close/>
              </a:path>
              <a:path w="2094229" h="110489">
                <a:moveTo>
                  <a:pt x="2084711" y="31241"/>
                </a:moveTo>
                <a:lnTo>
                  <a:pt x="2030476" y="31241"/>
                </a:lnTo>
                <a:lnTo>
                  <a:pt x="2030857" y="43941"/>
                </a:lnTo>
                <a:lnTo>
                  <a:pt x="2018240" y="44353"/>
                </a:lnTo>
                <a:lnTo>
                  <a:pt x="2019299" y="76072"/>
                </a:lnTo>
                <a:lnTo>
                  <a:pt x="2094103" y="35559"/>
                </a:lnTo>
                <a:lnTo>
                  <a:pt x="2084711" y="31241"/>
                </a:lnTo>
                <a:close/>
              </a:path>
              <a:path w="2094229" h="110489">
                <a:moveTo>
                  <a:pt x="2030476" y="31241"/>
                </a:moveTo>
                <a:lnTo>
                  <a:pt x="2017816" y="31655"/>
                </a:lnTo>
                <a:lnTo>
                  <a:pt x="2018240" y="44353"/>
                </a:lnTo>
                <a:lnTo>
                  <a:pt x="2030857" y="43941"/>
                </a:lnTo>
                <a:lnTo>
                  <a:pt x="2030476" y="31241"/>
                </a:lnTo>
                <a:close/>
              </a:path>
              <a:path w="2094229" h="110489">
                <a:moveTo>
                  <a:pt x="2016760" y="0"/>
                </a:moveTo>
                <a:lnTo>
                  <a:pt x="2017816" y="31655"/>
                </a:lnTo>
                <a:lnTo>
                  <a:pt x="2030476" y="31241"/>
                </a:lnTo>
                <a:lnTo>
                  <a:pt x="2084711" y="31241"/>
                </a:lnTo>
                <a:lnTo>
                  <a:pt x="2016760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933025" y="2674539"/>
            <a:ext cx="136550" cy="42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679635" y="3218607"/>
            <a:ext cx="135940" cy="42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221061" y="3162219"/>
            <a:ext cx="136550" cy="42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960050" y="3893739"/>
            <a:ext cx="135940" cy="42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385909" y="3884595"/>
            <a:ext cx="136550" cy="42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829393" y="4817444"/>
            <a:ext cx="136550" cy="4281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488017" y="2660823"/>
            <a:ext cx="136550" cy="42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654133" y="3747596"/>
            <a:ext cx="136550" cy="4281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223959" y="3156123"/>
            <a:ext cx="135940" cy="42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099303" y="3454908"/>
            <a:ext cx="1373505" cy="76200"/>
          </a:xfrm>
          <a:custGeom>
            <a:avLst/>
            <a:gdLst/>
            <a:ahLst/>
            <a:cxnLst/>
            <a:rect l="l" t="t" r="r" b="b"/>
            <a:pathLst>
              <a:path w="1373504" h="76200">
                <a:moveTo>
                  <a:pt x="1296924" y="0"/>
                </a:moveTo>
                <a:lnTo>
                  <a:pt x="1296924" y="76200"/>
                </a:lnTo>
                <a:lnTo>
                  <a:pt x="1360424" y="44450"/>
                </a:lnTo>
                <a:lnTo>
                  <a:pt x="1309624" y="44450"/>
                </a:lnTo>
                <a:lnTo>
                  <a:pt x="1309751" y="31750"/>
                </a:lnTo>
                <a:lnTo>
                  <a:pt x="1360424" y="31750"/>
                </a:lnTo>
                <a:lnTo>
                  <a:pt x="1296924" y="0"/>
                </a:lnTo>
                <a:close/>
              </a:path>
              <a:path w="1373504" h="76200">
                <a:moveTo>
                  <a:pt x="1296924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296924" y="44450"/>
                </a:lnTo>
                <a:lnTo>
                  <a:pt x="1296924" y="31750"/>
                </a:lnTo>
                <a:close/>
              </a:path>
              <a:path w="1373504" h="76200">
                <a:moveTo>
                  <a:pt x="1360424" y="31750"/>
                </a:moveTo>
                <a:lnTo>
                  <a:pt x="1309751" y="31750"/>
                </a:lnTo>
                <a:lnTo>
                  <a:pt x="1309624" y="44450"/>
                </a:lnTo>
                <a:lnTo>
                  <a:pt x="1360424" y="44450"/>
                </a:lnTo>
                <a:lnTo>
                  <a:pt x="1373124" y="38100"/>
                </a:lnTo>
                <a:lnTo>
                  <a:pt x="1360424" y="3175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04961" y="2802382"/>
            <a:ext cx="1191260" cy="81915"/>
          </a:xfrm>
          <a:custGeom>
            <a:avLst/>
            <a:gdLst/>
            <a:ahLst/>
            <a:cxnLst/>
            <a:rect l="l" t="t" r="r" b="b"/>
            <a:pathLst>
              <a:path w="1191259" h="81914">
                <a:moveTo>
                  <a:pt x="1115949" y="5460"/>
                </a:moveTo>
                <a:lnTo>
                  <a:pt x="1114890" y="37167"/>
                </a:lnTo>
                <a:lnTo>
                  <a:pt x="1127633" y="37591"/>
                </a:lnTo>
                <a:lnTo>
                  <a:pt x="1127252" y="50291"/>
                </a:lnTo>
                <a:lnTo>
                  <a:pt x="1114452" y="50291"/>
                </a:lnTo>
                <a:lnTo>
                  <a:pt x="1113409" y="81533"/>
                </a:lnTo>
                <a:lnTo>
                  <a:pt x="1181471" y="50291"/>
                </a:lnTo>
                <a:lnTo>
                  <a:pt x="1127252" y="50291"/>
                </a:lnTo>
                <a:lnTo>
                  <a:pt x="1114466" y="49865"/>
                </a:lnTo>
                <a:lnTo>
                  <a:pt x="1182400" y="49865"/>
                </a:lnTo>
                <a:lnTo>
                  <a:pt x="1190879" y="45973"/>
                </a:lnTo>
                <a:lnTo>
                  <a:pt x="1115949" y="5460"/>
                </a:lnTo>
                <a:close/>
              </a:path>
              <a:path w="1191259" h="81914">
                <a:moveTo>
                  <a:pt x="1114890" y="37167"/>
                </a:moveTo>
                <a:lnTo>
                  <a:pt x="1114466" y="49865"/>
                </a:lnTo>
                <a:lnTo>
                  <a:pt x="1127252" y="50291"/>
                </a:lnTo>
                <a:lnTo>
                  <a:pt x="1127633" y="37591"/>
                </a:lnTo>
                <a:lnTo>
                  <a:pt x="1114890" y="37167"/>
                </a:lnTo>
                <a:close/>
              </a:path>
              <a:path w="1191259" h="81914">
                <a:moveTo>
                  <a:pt x="508" y="0"/>
                </a:moveTo>
                <a:lnTo>
                  <a:pt x="0" y="12700"/>
                </a:lnTo>
                <a:lnTo>
                  <a:pt x="1114466" y="49865"/>
                </a:lnTo>
                <a:lnTo>
                  <a:pt x="1114890" y="37167"/>
                </a:lnTo>
                <a:lnTo>
                  <a:pt x="508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633079" y="3934078"/>
            <a:ext cx="662305" cy="83820"/>
          </a:xfrm>
          <a:custGeom>
            <a:avLst/>
            <a:gdLst/>
            <a:ahLst/>
            <a:cxnLst/>
            <a:rect l="l" t="t" r="r" b="b"/>
            <a:pathLst>
              <a:path w="662304" h="83820">
                <a:moveTo>
                  <a:pt x="585936" y="31706"/>
                </a:moveTo>
                <a:lnTo>
                  <a:pt x="0" y="70993"/>
                </a:lnTo>
                <a:lnTo>
                  <a:pt x="762" y="83693"/>
                </a:lnTo>
                <a:lnTo>
                  <a:pt x="586776" y="44285"/>
                </a:lnTo>
                <a:lnTo>
                  <a:pt x="585936" y="31706"/>
                </a:lnTo>
                <a:close/>
              </a:path>
              <a:path w="662304" h="83820">
                <a:moveTo>
                  <a:pt x="657456" y="30861"/>
                </a:moveTo>
                <a:lnTo>
                  <a:pt x="598551" y="30861"/>
                </a:lnTo>
                <a:lnTo>
                  <a:pt x="599440" y="43434"/>
                </a:lnTo>
                <a:lnTo>
                  <a:pt x="586776" y="44285"/>
                </a:lnTo>
                <a:lnTo>
                  <a:pt x="588899" y="76073"/>
                </a:lnTo>
                <a:lnTo>
                  <a:pt x="662304" y="32893"/>
                </a:lnTo>
                <a:lnTo>
                  <a:pt x="657456" y="30861"/>
                </a:lnTo>
                <a:close/>
              </a:path>
              <a:path w="662304" h="83820">
                <a:moveTo>
                  <a:pt x="598551" y="30861"/>
                </a:moveTo>
                <a:lnTo>
                  <a:pt x="585936" y="31706"/>
                </a:lnTo>
                <a:lnTo>
                  <a:pt x="586776" y="44285"/>
                </a:lnTo>
                <a:lnTo>
                  <a:pt x="599440" y="43434"/>
                </a:lnTo>
                <a:lnTo>
                  <a:pt x="598551" y="30861"/>
                </a:lnTo>
                <a:close/>
              </a:path>
              <a:path w="662304" h="83820">
                <a:moveTo>
                  <a:pt x="583819" y="0"/>
                </a:moveTo>
                <a:lnTo>
                  <a:pt x="585936" y="31706"/>
                </a:lnTo>
                <a:lnTo>
                  <a:pt x="598551" y="30861"/>
                </a:lnTo>
                <a:lnTo>
                  <a:pt x="657456" y="30861"/>
                </a:lnTo>
                <a:lnTo>
                  <a:pt x="583819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975092" y="4870703"/>
            <a:ext cx="1446530" cy="76200"/>
          </a:xfrm>
          <a:custGeom>
            <a:avLst/>
            <a:gdLst/>
            <a:ahLst/>
            <a:cxnLst/>
            <a:rect l="l" t="t" r="r" b="b"/>
            <a:pathLst>
              <a:path w="1446529" h="76200">
                <a:moveTo>
                  <a:pt x="1369949" y="0"/>
                </a:moveTo>
                <a:lnTo>
                  <a:pt x="1369949" y="76200"/>
                </a:lnTo>
                <a:lnTo>
                  <a:pt x="1433449" y="44450"/>
                </a:lnTo>
                <a:lnTo>
                  <a:pt x="1382649" y="44450"/>
                </a:lnTo>
                <a:lnTo>
                  <a:pt x="1382649" y="31750"/>
                </a:lnTo>
                <a:lnTo>
                  <a:pt x="1433449" y="31750"/>
                </a:lnTo>
                <a:lnTo>
                  <a:pt x="1369949" y="0"/>
                </a:lnTo>
                <a:close/>
              </a:path>
              <a:path w="1446529" h="76200">
                <a:moveTo>
                  <a:pt x="1369949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1369949" y="44450"/>
                </a:lnTo>
                <a:lnTo>
                  <a:pt x="1369949" y="31750"/>
                </a:lnTo>
                <a:close/>
              </a:path>
              <a:path w="1446529" h="76200">
                <a:moveTo>
                  <a:pt x="1433449" y="31750"/>
                </a:moveTo>
                <a:lnTo>
                  <a:pt x="1382649" y="31750"/>
                </a:lnTo>
                <a:lnTo>
                  <a:pt x="1382649" y="44450"/>
                </a:lnTo>
                <a:lnTo>
                  <a:pt x="1433449" y="44450"/>
                </a:lnTo>
                <a:lnTo>
                  <a:pt x="1446149" y="38100"/>
                </a:lnTo>
                <a:lnTo>
                  <a:pt x="1433449" y="3175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397240" y="3203448"/>
            <a:ext cx="565150" cy="76200"/>
          </a:xfrm>
          <a:custGeom>
            <a:avLst/>
            <a:gdLst/>
            <a:ahLst/>
            <a:cxnLst/>
            <a:rect l="l" t="t" r="r" b="b"/>
            <a:pathLst>
              <a:path w="565150" h="76200">
                <a:moveTo>
                  <a:pt x="488950" y="0"/>
                </a:moveTo>
                <a:lnTo>
                  <a:pt x="488950" y="76200"/>
                </a:lnTo>
                <a:lnTo>
                  <a:pt x="552450" y="44450"/>
                </a:lnTo>
                <a:lnTo>
                  <a:pt x="501650" y="44450"/>
                </a:lnTo>
                <a:lnTo>
                  <a:pt x="501650" y="31750"/>
                </a:lnTo>
                <a:lnTo>
                  <a:pt x="552450" y="31750"/>
                </a:lnTo>
                <a:lnTo>
                  <a:pt x="488950" y="0"/>
                </a:lnTo>
                <a:close/>
              </a:path>
              <a:path w="565150" h="76200">
                <a:moveTo>
                  <a:pt x="48895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488950" y="44450"/>
                </a:lnTo>
                <a:lnTo>
                  <a:pt x="488950" y="31750"/>
                </a:lnTo>
                <a:close/>
              </a:path>
              <a:path w="565150" h="76200">
                <a:moveTo>
                  <a:pt x="552450" y="31750"/>
                </a:moveTo>
                <a:lnTo>
                  <a:pt x="501650" y="31750"/>
                </a:lnTo>
                <a:lnTo>
                  <a:pt x="501650" y="44450"/>
                </a:lnTo>
                <a:lnTo>
                  <a:pt x="552450" y="44450"/>
                </a:lnTo>
                <a:lnTo>
                  <a:pt x="565150" y="38100"/>
                </a:lnTo>
                <a:lnTo>
                  <a:pt x="552450" y="3175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373371" y="5565749"/>
            <a:ext cx="3510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2D75B6"/>
                </a:solidFill>
                <a:latin typeface="Calibri"/>
                <a:cs typeface="Calibri"/>
              </a:rPr>
              <a:t>Transmisión </a:t>
            </a:r>
            <a:r>
              <a:rPr sz="1800" b="1" spc="-15" dirty="0">
                <a:solidFill>
                  <a:srgbClr val="2D75B6"/>
                </a:solidFill>
                <a:latin typeface="Calibri"/>
                <a:cs typeface="Calibri"/>
              </a:rPr>
              <a:t>extendida </a:t>
            </a:r>
            <a:r>
              <a:rPr sz="1800" b="1" dirty="0">
                <a:solidFill>
                  <a:srgbClr val="2D75B6"/>
                </a:solidFill>
                <a:latin typeface="Calibri"/>
                <a:cs typeface="Calibri"/>
              </a:rPr>
              <a:t>y</a:t>
            </a:r>
            <a:r>
              <a:rPr sz="1800" b="1" spc="-5" dirty="0">
                <a:solidFill>
                  <a:srgbClr val="2D75B6"/>
                </a:solidFill>
                <a:latin typeface="Calibri"/>
                <a:cs typeface="Calibri"/>
              </a:rPr>
              <a:t> comunitaria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535161" y="5583173"/>
            <a:ext cx="1774189" cy="287020"/>
          </a:xfrm>
          <a:custGeom>
            <a:avLst/>
            <a:gdLst/>
            <a:ahLst/>
            <a:cxnLst/>
            <a:rect l="l" t="t" r="r" b="b"/>
            <a:pathLst>
              <a:path w="1774190" h="287020">
                <a:moveTo>
                  <a:pt x="1630680" y="0"/>
                </a:moveTo>
                <a:lnTo>
                  <a:pt x="1630680" y="71628"/>
                </a:lnTo>
                <a:lnTo>
                  <a:pt x="0" y="71628"/>
                </a:lnTo>
                <a:lnTo>
                  <a:pt x="0" y="214884"/>
                </a:lnTo>
                <a:lnTo>
                  <a:pt x="1630680" y="214884"/>
                </a:lnTo>
                <a:lnTo>
                  <a:pt x="1630680" y="286512"/>
                </a:lnTo>
                <a:lnTo>
                  <a:pt x="1773936" y="143256"/>
                </a:lnTo>
                <a:lnTo>
                  <a:pt x="1630680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535161" y="5583173"/>
            <a:ext cx="1774189" cy="287020"/>
          </a:xfrm>
          <a:custGeom>
            <a:avLst/>
            <a:gdLst/>
            <a:ahLst/>
            <a:cxnLst/>
            <a:rect l="l" t="t" r="r" b="b"/>
            <a:pathLst>
              <a:path w="1774190" h="287020">
                <a:moveTo>
                  <a:pt x="0" y="71628"/>
                </a:moveTo>
                <a:lnTo>
                  <a:pt x="1630680" y="71628"/>
                </a:lnTo>
                <a:lnTo>
                  <a:pt x="1630680" y="0"/>
                </a:lnTo>
                <a:lnTo>
                  <a:pt x="1773936" y="143256"/>
                </a:lnTo>
                <a:lnTo>
                  <a:pt x="1630680" y="286512"/>
                </a:lnTo>
                <a:lnTo>
                  <a:pt x="1630680" y="214884"/>
                </a:lnTo>
                <a:lnTo>
                  <a:pt x="0" y="214884"/>
                </a:lnTo>
                <a:lnTo>
                  <a:pt x="0" y="71628"/>
                </a:lnTo>
                <a:close/>
              </a:path>
            </a:pathLst>
          </a:custGeom>
          <a:ln w="10668">
            <a:solidFill>
              <a:srgbClr val="2C87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53005" y="5584697"/>
            <a:ext cx="1774189" cy="287020"/>
          </a:xfrm>
          <a:custGeom>
            <a:avLst/>
            <a:gdLst/>
            <a:ahLst/>
            <a:cxnLst/>
            <a:rect l="l" t="t" r="r" b="b"/>
            <a:pathLst>
              <a:path w="1774189" h="287020">
                <a:moveTo>
                  <a:pt x="143256" y="0"/>
                </a:moveTo>
                <a:lnTo>
                  <a:pt x="0" y="143255"/>
                </a:lnTo>
                <a:lnTo>
                  <a:pt x="143256" y="286511"/>
                </a:lnTo>
                <a:lnTo>
                  <a:pt x="143256" y="214883"/>
                </a:lnTo>
                <a:lnTo>
                  <a:pt x="1773935" y="214883"/>
                </a:lnTo>
                <a:lnTo>
                  <a:pt x="1773935" y="71627"/>
                </a:lnTo>
                <a:lnTo>
                  <a:pt x="143256" y="71627"/>
                </a:lnTo>
                <a:lnTo>
                  <a:pt x="143256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53005" y="5584697"/>
            <a:ext cx="1774189" cy="287020"/>
          </a:xfrm>
          <a:custGeom>
            <a:avLst/>
            <a:gdLst/>
            <a:ahLst/>
            <a:cxnLst/>
            <a:rect l="l" t="t" r="r" b="b"/>
            <a:pathLst>
              <a:path w="1774189" h="287020">
                <a:moveTo>
                  <a:pt x="1773935" y="214883"/>
                </a:moveTo>
                <a:lnTo>
                  <a:pt x="143256" y="214883"/>
                </a:lnTo>
                <a:lnTo>
                  <a:pt x="143256" y="286511"/>
                </a:lnTo>
                <a:lnTo>
                  <a:pt x="0" y="143255"/>
                </a:lnTo>
                <a:lnTo>
                  <a:pt x="143256" y="0"/>
                </a:lnTo>
                <a:lnTo>
                  <a:pt x="143256" y="71627"/>
                </a:lnTo>
                <a:lnTo>
                  <a:pt x="1773935" y="71627"/>
                </a:lnTo>
                <a:lnTo>
                  <a:pt x="1773935" y="214883"/>
                </a:lnTo>
                <a:close/>
              </a:path>
            </a:pathLst>
          </a:custGeom>
          <a:ln w="10668">
            <a:solidFill>
              <a:srgbClr val="2C87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124313" y="3589020"/>
            <a:ext cx="177800" cy="360045"/>
          </a:xfrm>
          <a:custGeom>
            <a:avLst/>
            <a:gdLst/>
            <a:ahLst/>
            <a:cxnLst/>
            <a:rect l="l" t="t" r="r" b="b"/>
            <a:pathLst>
              <a:path w="177800" h="360045">
                <a:moveTo>
                  <a:pt x="137151" y="66109"/>
                </a:moveTo>
                <a:lnTo>
                  <a:pt x="0" y="354456"/>
                </a:lnTo>
                <a:lnTo>
                  <a:pt x="11429" y="359917"/>
                </a:lnTo>
                <a:lnTo>
                  <a:pt x="148589" y="71554"/>
                </a:lnTo>
                <a:lnTo>
                  <a:pt x="137151" y="66109"/>
                </a:lnTo>
                <a:close/>
              </a:path>
              <a:path w="177800" h="360045">
                <a:moveTo>
                  <a:pt x="176653" y="54609"/>
                </a:moveTo>
                <a:lnTo>
                  <a:pt x="142620" y="54609"/>
                </a:lnTo>
                <a:lnTo>
                  <a:pt x="154050" y="60070"/>
                </a:lnTo>
                <a:lnTo>
                  <a:pt x="148589" y="71554"/>
                </a:lnTo>
                <a:lnTo>
                  <a:pt x="177291" y="85216"/>
                </a:lnTo>
                <a:lnTo>
                  <a:pt x="176653" y="54609"/>
                </a:lnTo>
                <a:close/>
              </a:path>
              <a:path w="177800" h="360045">
                <a:moveTo>
                  <a:pt x="142620" y="54609"/>
                </a:moveTo>
                <a:lnTo>
                  <a:pt x="137151" y="66109"/>
                </a:lnTo>
                <a:lnTo>
                  <a:pt x="148589" y="71554"/>
                </a:lnTo>
                <a:lnTo>
                  <a:pt x="154050" y="60070"/>
                </a:lnTo>
                <a:lnTo>
                  <a:pt x="142620" y="54609"/>
                </a:lnTo>
                <a:close/>
              </a:path>
              <a:path w="177800" h="360045">
                <a:moveTo>
                  <a:pt x="175513" y="0"/>
                </a:moveTo>
                <a:lnTo>
                  <a:pt x="108457" y="52450"/>
                </a:lnTo>
                <a:lnTo>
                  <a:pt x="137151" y="66109"/>
                </a:lnTo>
                <a:lnTo>
                  <a:pt x="142620" y="54609"/>
                </a:lnTo>
                <a:lnTo>
                  <a:pt x="176653" y="54609"/>
                </a:lnTo>
                <a:lnTo>
                  <a:pt x="175513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431019" y="2916935"/>
            <a:ext cx="459740" cy="386080"/>
          </a:xfrm>
          <a:custGeom>
            <a:avLst/>
            <a:gdLst/>
            <a:ahLst/>
            <a:cxnLst/>
            <a:rect l="l" t="t" r="r" b="b"/>
            <a:pathLst>
              <a:path w="459740" h="386079">
                <a:moveTo>
                  <a:pt x="397143" y="43981"/>
                </a:moveTo>
                <a:lnTo>
                  <a:pt x="0" y="376174"/>
                </a:lnTo>
                <a:lnTo>
                  <a:pt x="8127" y="385825"/>
                </a:lnTo>
                <a:lnTo>
                  <a:pt x="405303" y="53730"/>
                </a:lnTo>
                <a:lnTo>
                  <a:pt x="397143" y="43981"/>
                </a:lnTo>
                <a:close/>
              </a:path>
              <a:path w="459740" h="386079">
                <a:moveTo>
                  <a:pt x="444064" y="35813"/>
                </a:moveTo>
                <a:lnTo>
                  <a:pt x="406907" y="35813"/>
                </a:lnTo>
                <a:lnTo>
                  <a:pt x="415035" y="45592"/>
                </a:lnTo>
                <a:lnTo>
                  <a:pt x="405303" y="53730"/>
                </a:lnTo>
                <a:lnTo>
                  <a:pt x="425703" y="78104"/>
                </a:lnTo>
                <a:lnTo>
                  <a:pt x="444064" y="35813"/>
                </a:lnTo>
                <a:close/>
              </a:path>
              <a:path w="459740" h="386079">
                <a:moveTo>
                  <a:pt x="406907" y="35813"/>
                </a:moveTo>
                <a:lnTo>
                  <a:pt x="397143" y="43981"/>
                </a:lnTo>
                <a:lnTo>
                  <a:pt x="405303" y="53730"/>
                </a:lnTo>
                <a:lnTo>
                  <a:pt x="415035" y="45592"/>
                </a:lnTo>
                <a:lnTo>
                  <a:pt x="406907" y="35813"/>
                </a:lnTo>
                <a:close/>
              </a:path>
              <a:path w="459740" h="386079">
                <a:moveTo>
                  <a:pt x="459612" y="0"/>
                </a:moveTo>
                <a:lnTo>
                  <a:pt x="376808" y="19685"/>
                </a:lnTo>
                <a:lnTo>
                  <a:pt x="397143" y="43981"/>
                </a:lnTo>
                <a:lnTo>
                  <a:pt x="406907" y="35813"/>
                </a:lnTo>
                <a:lnTo>
                  <a:pt x="444064" y="35813"/>
                </a:lnTo>
                <a:lnTo>
                  <a:pt x="459612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570973" y="4219066"/>
            <a:ext cx="233045" cy="535940"/>
          </a:xfrm>
          <a:custGeom>
            <a:avLst/>
            <a:gdLst/>
            <a:ahLst/>
            <a:cxnLst/>
            <a:rect l="l" t="t" r="r" b="b"/>
            <a:pathLst>
              <a:path w="233045" h="535939">
                <a:moveTo>
                  <a:pt x="191488" y="467817"/>
                </a:moveTo>
                <a:lnTo>
                  <a:pt x="162178" y="479932"/>
                </a:lnTo>
                <a:lnTo>
                  <a:pt x="226441" y="535812"/>
                </a:lnTo>
                <a:lnTo>
                  <a:pt x="230477" y="479551"/>
                </a:lnTo>
                <a:lnTo>
                  <a:pt x="196342" y="479551"/>
                </a:lnTo>
                <a:lnTo>
                  <a:pt x="191488" y="467817"/>
                </a:lnTo>
                <a:close/>
              </a:path>
              <a:path w="233045" h="535939">
                <a:moveTo>
                  <a:pt x="203277" y="462944"/>
                </a:moveTo>
                <a:lnTo>
                  <a:pt x="191488" y="467817"/>
                </a:lnTo>
                <a:lnTo>
                  <a:pt x="196342" y="479551"/>
                </a:lnTo>
                <a:lnTo>
                  <a:pt x="208152" y="474725"/>
                </a:lnTo>
                <a:lnTo>
                  <a:pt x="203277" y="462944"/>
                </a:lnTo>
                <a:close/>
              </a:path>
              <a:path w="233045" h="535939">
                <a:moveTo>
                  <a:pt x="232536" y="450849"/>
                </a:moveTo>
                <a:lnTo>
                  <a:pt x="203277" y="462944"/>
                </a:lnTo>
                <a:lnTo>
                  <a:pt x="208152" y="474725"/>
                </a:lnTo>
                <a:lnTo>
                  <a:pt x="196342" y="479551"/>
                </a:lnTo>
                <a:lnTo>
                  <a:pt x="230477" y="479551"/>
                </a:lnTo>
                <a:lnTo>
                  <a:pt x="232536" y="450849"/>
                </a:lnTo>
                <a:close/>
              </a:path>
              <a:path w="233045" h="535939">
                <a:moveTo>
                  <a:pt x="11683" y="0"/>
                </a:moveTo>
                <a:lnTo>
                  <a:pt x="0" y="4825"/>
                </a:lnTo>
                <a:lnTo>
                  <a:pt x="191488" y="467817"/>
                </a:lnTo>
                <a:lnTo>
                  <a:pt x="203277" y="462944"/>
                </a:lnTo>
                <a:lnTo>
                  <a:pt x="11683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123057" y="3172841"/>
            <a:ext cx="895350" cy="196850"/>
          </a:xfrm>
          <a:custGeom>
            <a:avLst/>
            <a:gdLst/>
            <a:ahLst/>
            <a:cxnLst/>
            <a:rect l="l" t="t" r="r" b="b"/>
            <a:pathLst>
              <a:path w="895350" h="196850">
                <a:moveTo>
                  <a:pt x="818872" y="165187"/>
                </a:moveTo>
                <a:lnTo>
                  <a:pt x="813054" y="196342"/>
                </a:lnTo>
                <a:lnTo>
                  <a:pt x="894842" y="172847"/>
                </a:lnTo>
                <a:lnTo>
                  <a:pt x="887791" y="167512"/>
                </a:lnTo>
                <a:lnTo>
                  <a:pt x="831342" y="167512"/>
                </a:lnTo>
                <a:lnTo>
                  <a:pt x="818872" y="165187"/>
                </a:lnTo>
                <a:close/>
              </a:path>
              <a:path w="895350" h="196850">
                <a:moveTo>
                  <a:pt x="821195" y="152748"/>
                </a:moveTo>
                <a:lnTo>
                  <a:pt x="818872" y="165187"/>
                </a:lnTo>
                <a:lnTo>
                  <a:pt x="831342" y="167512"/>
                </a:lnTo>
                <a:lnTo>
                  <a:pt x="833628" y="155067"/>
                </a:lnTo>
                <a:lnTo>
                  <a:pt x="821195" y="152748"/>
                </a:lnTo>
                <a:close/>
              </a:path>
              <a:path w="895350" h="196850">
                <a:moveTo>
                  <a:pt x="827023" y="121538"/>
                </a:moveTo>
                <a:lnTo>
                  <a:pt x="821195" y="152748"/>
                </a:lnTo>
                <a:lnTo>
                  <a:pt x="833628" y="155067"/>
                </a:lnTo>
                <a:lnTo>
                  <a:pt x="831342" y="167512"/>
                </a:lnTo>
                <a:lnTo>
                  <a:pt x="887791" y="167512"/>
                </a:lnTo>
                <a:lnTo>
                  <a:pt x="827023" y="121538"/>
                </a:lnTo>
                <a:close/>
              </a:path>
              <a:path w="895350" h="196850">
                <a:moveTo>
                  <a:pt x="2286" y="0"/>
                </a:moveTo>
                <a:lnTo>
                  <a:pt x="0" y="12446"/>
                </a:lnTo>
                <a:lnTo>
                  <a:pt x="818872" y="165187"/>
                </a:lnTo>
                <a:lnTo>
                  <a:pt x="821195" y="152748"/>
                </a:lnTo>
                <a:lnTo>
                  <a:pt x="2286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52623" y="4403090"/>
            <a:ext cx="1294765" cy="536575"/>
          </a:xfrm>
          <a:custGeom>
            <a:avLst/>
            <a:gdLst/>
            <a:ahLst/>
            <a:cxnLst/>
            <a:rect l="l" t="t" r="r" b="b"/>
            <a:pathLst>
              <a:path w="1294764" h="536575">
                <a:moveTo>
                  <a:pt x="1221676" y="506921"/>
                </a:moveTo>
                <a:lnTo>
                  <a:pt x="1209675" y="536448"/>
                </a:lnTo>
                <a:lnTo>
                  <a:pt x="1294638" y="529717"/>
                </a:lnTo>
                <a:lnTo>
                  <a:pt x="1278755" y="511683"/>
                </a:lnTo>
                <a:lnTo>
                  <a:pt x="1233424" y="511683"/>
                </a:lnTo>
                <a:lnTo>
                  <a:pt x="1221676" y="506921"/>
                </a:lnTo>
                <a:close/>
              </a:path>
              <a:path w="1294764" h="536575">
                <a:moveTo>
                  <a:pt x="1226419" y="495254"/>
                </a:moveTo>
                <a:lnTo>
                  <a:pt x="1221676" y="506921"/>
                </a:lnTo>
                <a:lnTo>
                  <a:pt x="1233424" y="511683"/>
                </a:lnTo>
                <a:lnTo>
                  <a:pt x="1238123" y="499999"/>
                </a:lnTo>
                <a:lnTo>
                  <a:pt x="1226419" y="495254"/>
                </a:lnTo>
                <a:close/>
              </a:path>
              <a:path w="1294764" h="536575">
                <a:moveTo>
                  <a:pt x="1238377" y="465836"/>
                </a:moveTo>
                <a:lnTo>
                  <a:pt x="1226419" y="495254"/>
                </a:lnTo>
                <a:lnTo>
                  <a:pt x="1238123" y="499999"/>
                </a:lnTo>
                <a:lnTo>
                  <a:pt x="1233424" y="511683"/>
                </a:lnTo>
                <a:lnTo>
                  <a:pt x="1278755" y="511683"/>
                </a:lnTo>
                <a:lnTo>
                  <a:pt x="1238377" y="465836"/>
                </a:lnTo>
                <a:close/>
              </a:path>
              <a:path w="1294764" h="536575">
                <a:moveTo>
                  <a:pt x="4825" y="0"/>
                </a:moveTo>
                <a:lnTo>
                  <a:pt x="0" y="11684"/>
                </a:lnTo>
                <a:lnTo>
                  <a:pt x="1221676" y="506921"/>
                </a:lnTo>
                <a:lnTo>
                  <a:pt x="1226419" y="495254"/>
                </a:lnTo>
                <a:lnTo>
                  <a:pt x="4825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52750" y="3758438"/>
            <a:ext cx="1505585" cy="611505"/>
          </a:xfrm>
          <a:custGeom>
            <a:avLst/>
            <a:gdLst/>
            <a:ahLst/>
            <a:cxnLst/>
            <a:rect l="l" t="t" r="r" b="b"/>
            <a:pathLst>
              <a:path w="1505585" h="611504">
                <a:moveTo>
                  <a:pt x="1432485" y="582058"/>
                </a:moveTo>
                <a:lnTo>
                  <a:pt x="1420749" y="611505"/>
                </a:lnTo>
                <a:lnTo>
                  <a:pt x="1505585" y="604266"/>
                </a:lnTo>
                <a:lnTo>
                  <a:pt x="1489951" y="586739"/>
                </a:lnTo>
                <a:lnTo>
                  <a:pt x="1444244" y="586739"/>
                </a:lnTo>
                <a:lnTo>
                  <a:pt x="1432485" y="582058"/>
                </a:lnTo>
                <a:close/>
              </a:path>
              <a:path w="1505585" h="611504">
                <a:moveTo>
                  <a:pt x="1437191" y="570251"/>
                </a:moveTo>
                <a:lnTo>
                  <a:pt x="1432485" y="582058"/>
                </a:lnTo>
                <a:lnTo>
                  <a:pt x="1444244" y="586739"/>
                </a:lnTo>
                <a:lnTo>
                  <a:pt x="1448942" y="574929"/>
                </a:lnTo>
                <a:lnTo>
                  <a:pt x="1437191" y="570251"/>
                </a:lnTo>
                <a:close/>
              </a:path>
              <a:path w="1505585" h="611504">
                <a:moveTo>
                  <a:pt x="1448942" y="540766"/>
                </a:moveTo>
                <a:lnTo>
                  <a:pt x="1437191" y="570251"/>
                </a:lnTo>
                <a:lnTo>
                  <a:pt x="1448942" y="574929"/>
                </a:lnTo>
                <a:lnTo>
                  <a:pt x="1444244" y="586739"/>
                </a:lnTo>
                <a:lnTo>
                  <a:pt x="1489951" y="586739"/>
                </a:lnTo>
                <a:lnTo>
                  <a:pt x="1448942" y="540766"/>
                </a:lnTo>
                <a:close/>
              </a:path>
              <a:path w="1505585" h="611504">
                <a:moveTo>
                  <a:pt x="4572" y="0"/>
                </a:moveTo>
                <a:lnTo>
                  <a:pt x="0" y="11684"/>
                </a:lnTo>
                <a:lnTo>
                  <a:pt x="1432485" y="582058"/>
                </a:lnTo>
                <a:lnTo>
                  <a:pt x="1437191" y="570251"/>
                </a:lnTo>
                <a:lnTo>
                  <a:pt x="4572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103498" y="3186938"/>
            <a:ext cx="1450340" cy="592455"/>
          </a:xfrm>
          <a:custGeom>
            <a:avLst/>
            <a:gdLst/>
            <a:ahLst/>
            <a:cxnLst/>
            <a:rect l="l" t="t" r="r" b="b"/>
            <a:pathLst>
              <a:path w="1450339" h="592454">
                <a:moveTo>
                  <a:pt x="1377057" y="562834"/>
                </a:moveTo>
                <a:lnTo>
                  <a:pt x="1365250" y="592328"/>
                </a:lnTo>
                <a:lnTo>
                  <a:pt x="1450213" y="585216"/>
                </a:lnTo>
                <a:lnTo>
                  <a:pt x="1434497" y="567563"/>
                </a:lnTo>
                <a:lnTo>
                  <a:pt x="1388872" y="567563"/>
                </a:lnTo>
                <a:lnTo>
                  <a:pt x="1377057" y="562834"/>
                </a:lnTo>
                <a:close/>
              </a:path>
              <a:path w="1450339" h="592454">
                <a:moveTo>
                  <a:pt x="1381782" y="551034"/>
                </a:moveTo>
                <a:lnTo>
                  <a:pt x="1377057" y="562834"/>
                </a:lnTo>
                <a:lnTo>
                  <a:pt x="1388872" y="567563"/>
                </a:lnTo>
                <a:lnTo>
                  <a:pt x="1393571" y="555751"/>
                </a:lnTo>
                <a:lnTo>
                  <a:pt x="1381782" y="551034"/>
                </a:lnTo>
                <a:close/>
              </a:path>
              <a:path w="1450339" h="592454">
                <a:moveTo>
                  <a:pt x="1393571" y="521588"/>
                </a:moveTo>
                <a:lnTo>
                  <a:pt x="1381782" y="551034"/>
                </a:lnTo>
                <a:lnTo>
                  <a:pt x="1393571" y="555751"/>
                </a:lnTo>
                <a:lnTo>
                  <a:pt x="1388872" y="567563"/>
                </a:lnTo>
                <a:lnTo>
                  <a:pt x="1434497" y="567563"/>
                </a:lnTo>
                <a:lnTo>
                  <a:pt x="1393571" y="521588"/>
                </a:lnTo>
                <a:close/>
              </a:path>
              <a:path w="1450339" h="592454">
                <a:moveTo>
                  <a:pt x="4825" y="0"/>
                </a:moveTo>
                <a:lnTo>
                  <a:pt x="0" y="11684"/>
                </a:lnTo>
                <a:lnTo>
                  <a:pt x="1377057" y="562834"/>
                </a:lnTo>
                <a:lnTo>
                  <a:pt x="1381782" y="551034"/>
                </a:lnTo>
                <a:lnTo>
                  <a:pt x="4825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23945" y="3081401"/>
            <a:ext cx="1442085" cy="97155"/>
          </a:xfrm>
          <a:custGeom>
            <a:avLst/>
            <a:gdLst/>
            <a:ahLst/>
            <a:cxnLst/>
            <a:rect l="l" t="t" r="r" b="b"/>
            <a:pathLst>
              <a:path w="1442085" h="97155">
                <a:moveTo>
                  <a:pt x="1365323" y="31729"/>
                </a:moveTo>
                <a:lnTo>
                  <a:pt x="0" y="84454"/>
                </a:lnTo>
                <a:lnTo>
                  <a:pt x="508" y="97027"/>
                </a:lnTo>
                <a:lnTo>
                  <a:pt x="1365810" y="44429"/>
                </a:lnTo>
                <a:lnTo>
                  <a:pt x="1365323" y="31729"/>
                </a:lnTo>
                <a:close/>
              </a:path>
              <a:path w="1442085" h="97155">
                <a:moveTo>
                  <a:pt x="1433019" y="31241"/>
                </a:moveTo>
                <a:lnTo>
                  <a:pt x="1377950" y="31241"/>
                </a:lnTo>
                <a:lnTo>
                  <a:pt x="1378458" y="43941"/>
                </a:lnTo>
                <a:lnTo>
                  <a:pt x="1365810" y="44429"/>
                </a:lnTo>
                <a:lnTo>
                  <a:pt x="1367028" y="76200"/>
                </a:lnTo>
                <a:lnTo>
                  <a:pt x="1441704" y="35178"/>
                </a:lnTo>
                <a:lnTo>
                  <a:pt x="1433019" y="31241"/>
                </a:lnTo>
                <a:close/>
              </a:path>
              <a:path w="1442085" h="97155">
                <a:moveTo>
                  <a:pt x="1377950" y="31241"/>
                </a:moveTo>
                <a:lnTo>
                  <a:pt x="1365323" y="31729"/>
                </a:lnTo>
                <a:lnTo>
                  <a:pt x="1365810" y="44429"/>
                </a:lnTo>
                <a:lnTo>
                  <a:pt x="1378458" y="43941"/>
                </a:lnTo>
                <a:lnTo>
                  <a:pt x="1377950" y="31241"/>
                </a:lnTo>
                <a:close/>
              </a:path>
              <a:path w="1442085" h="97155">
                <a:moveTo>
                  <a:pt x="1364107" y="0"/>
                </a:moveTo>
                <a:lnTo>
                  <a:pt x="1365323" y="31729"/>
                </a:lnTo>
                <a:lnTo>
                  <a:pt x="1377950" y="31241"/>
                </a:lnTo>
                <a:lnTo>
                  <a:pt x="1433019" y="31241"/>
                </a:lnTo>
                <a:lnTo>
                  <a:pt x="1364107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283195" y="4796028"/>
            <a:ext cx="300227" cy="560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43088" y="198120"/>
            <a:ext cx="1862595" cy="3870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1460" cy="5334000"/>
          </a:xfrm>
          <a:custGeom>
            <a:avLst/>
            <a:gdLst/>
            <a:ahLst/>
            <a:cxnLst/>
            <a:rect l="l" t="t" r="r" b="b"/>
            <a:pathLst>
              <a:path w="9141460" h="5334000">
                <a:moveTo>
                  <a:pt x="0" y="5334000"/>
                </a:moveTo>
                <a:lnTo>
                  <a:pt x="9140952" y="5334000"/>
                </a:lnTo>
                <a:lnTo>
                  <a:pt x="9140952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70492" y="762000"/>
            <a:ext cx="2921635" cy="5334000"/>
          </a:xfrm>
          <a:custGeom>
            <a:avLst/>
            <a:gdLst/>
            <a:ahLst/>
            <a:cxnLst/>
            <a:rect l="l" t="t" r="r" b="b"/>
            <a:pathLst>
              <a:path w="2921634" h="5334000">
                <a:moveTo>
                  <a:pt x="0" y="5334000"/>
                </a:moveTo>
                <a:lnTo>
                  <a:pt x="2921507" y="5334000"/>
                </a:lnTo>
                <a:lnTo>
                  <a:pt x="2921507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39959" y="6344744"/>
            <a:ext cx="1531098" cy="3026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84192" y="6230247"/>
            <a:ext cx="2127438" cy="443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38555" y="3011423"/>
            <a:ext cx="10742930" cy="1569720"/>
          </a:xfrm>
          <a:prstGeom prst="rect">
            <a:avLst/>
          </a:prstGeom>
          <a:solidFill>
            <a:srgbClr val="C1D5A1"/>
          </a:solidFill>
          <a:ln w="9144">
            <a:solidFill>
              <a:srgbClr val="90BA22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805" algn="just">
              <a:lnSpc>
                <a:spcPct val="100000"/>
              </a:lnSpc>
              <a:spcBef>
                <a:spcPts val="260"/>
              </a:spcBef>
            </a:pPr>
            <a:r>
              <a:rPr sz="1600" b="1" spc="-5" dirty="0">
                <a:latin typeface="Corbel"/>
                <a:cs typeface="Corbel"/>
              </a:rPr>
              <a:t>Un contacto es </a:t>
            </a:r>
            <a:r>
              <a:rPr sz="1600" b="1" spc="-10" dirty="0">
                <a:latin typeface="Corbel"/>
                <a:cs typeface="Corbel"/>
              </a:rPr>
              <a:t>una </a:t>
            </a:r>
            <a:r>
              <a:rPr sz="1600" b="1" spc="-5" dirty="0">
                <a:latin typeface="Corbel"/>
                <a:cs typeface="Corbel"/>
              </a:rPr>
              <a:t>persona</a:t>
            </a:r>
            <a:r>
              <a:rPr sz="1600" b="1" spc="60" dirty="0">
                <a:latin typeface="Corbel"/>
                <a:cs typeface="Corbel"/>
              </a:rPr>
              <a:t> </a:t>
            </a:r>
            <a:r>
              <a:rPr sz="1600" b="1" spc="-10" dirty="0">
                <a:latin typeface="Corbel"/>
                <a:cs typeface="Corbel"/>
              </a:rPr>
              <a:t>que</a:t>
            </a:r>
            <a:r>
              <a:rPr sz="1600" spc="-10" dirty="0">
                <a:latin typeface="Corbel"/>
                <a:cs typeface="Corbel"/>
              </a:rPr>
              <a:t>:</a:t>
            </a:r>
            <a:endParaRPr sz="1600">
              <a:latin typeface="Corbel"/>
              <a:cs typeface="Corbel"/>
            </a:endParaRPr>
          </a:p>
          <a:p>
            <a:pPr marL="377190" marR="83820" indent="-287020" algn="just">
              <a:lnSpc>
                <a:spcPct val="100000"/>
              </a:lnSpc>
              <a:buChar char="-"/>
              <a:tabLst>
                <a:tab pos="377825" algn="l"/>
              </a:tabLst>
            </a:pPr>
            <a:r>
              <a:rPr sz="1600" spc="-5" dirty="0">
                <a:solidFill>
                  <a:srgbClr val="FF0000"/>
                </a:solidFill>
                <a:latin typeface="Corbel"/>
                <a:cs typeface="Corbel"/>
              </a:rPr>
              <a:t>Ha prestado atención directa a pacientes infectados </a:t>
            </a:r>
            <a:r>
              <a:rPr sz="1600" dirty="0">
                <a:latin typeface="Corbel"/>
                <a:cs typeface="Corbel"/>
              </a:rPr>
              <a:t>por </a:t>
            </a:r>
            <a:r>
              <a:rPr sz="1600" spc="-5" dirty="0">
                <a:latin typeface="Corbel"/>
                <a:cs typeface="Corbel"/>
              </a:rPr>
              <a:t>el COVID-19, </a:t>
            </a:r>
            <a:r>
              <a:rPr sz="1600" dirty="0">
                <a:latin typeface="Corbel"/>
                <a:cs typeface="Corbel"/>
              </a:rPr>
              <a:t>ha </a:t>
            </a:r>
            <a:r>
              <a:rPr sz="1600" spc="-5" dirty="0">
                <a:latin typeface="Corbel"/>
                <a:cs typeface="Corbel"/>
              </a:rPr>
              <a:t>trabajado con </a:t>
            </a:r>
            <a:r>
              <a:rPr sz="1600" dirty="0">
                <a:latin typeface="Corbel"/>
                <a:cs typeface="Corbel"/>
              </a:rPr>
              <a:t>personal </a:t>
            </a:r>
            <a:r>
              <a:rPr sz="1600" spc="-5" dirty="0">
                <a:latin typeface="Corbel"/>
                <a:cs typeface="Corbel"/>
              </a:rPr>
              <a:t>sanitario infectado por </a:t>
            </a:r>
            <a:r>
              <a:rPr sz="1600" spc="-10" dirty="0">
                <a:latin typeface="Corbel"/>
                <a:cs typeface="Corbel"/>
              </a:rPr>
              <a:t>el  </a:t>
            </a:r>
            <a:r>
              <a:rPr sz="1600" spc="-5" dirty="0">
                <a:latin typeface="Corbel"/>
                <a:cs typeface="Corbel"/>
              </a:rPr>
              <a:t>nuevo coronavirus, ha visitado a pacientes infectados por ese virus o ha compartido el mismo entorno cerrado que </a:t>
            </a:r>
            <a:r>
              <a:rPr sz="1600" dirty="0">
                <a:latin typeface="Corbel"/>
                <a:cs typeface="Corbel"/>
              </a:rPr>
              <a:t>ellos. </a:t>
            </a:r>
            <a:r>
              <a:rPr sz="1600" spc="-5" dirty="0">
                <a:latin typeface="Corbel"/>
                <a:cs typeface="Corbel"/>
              </a:rPr>
              <a:t>-  Ha </a:t>
            </a:r>
            <a:r>
              <a:rPr sz="1600" spc="-10" dirty="0">
                <a:latin typeface="Corbel"/>
                <a:cs typeface="Corbel"/>
              </a:rPr>
              <a:t>trabajado con </a:t>
            </a:r>
            <a:r>
              <a:rPr sz="1600" spc="-5" dirty="0">
                <a:latin typeface="Corbel"/>
                <a:cs typeface="Corbel"/>
              </a:rPr>
              <a:t>un paciente </a:t>
            </a:r>
            <a:r>
              <a:rPr sz="1600" spc="-10" dirty="0">
                <a:latin typeface="Corbel"/>
                <a:cs typeface="Corbel"/>
              </a:rPr>
              <a:t>infectado </a:t>
            </a:r>
            <a:r>
              <a:rPr sz="1600" spc="-5" dirty="0">
                <a:latin typeface="Corbel"/>
                <a:cs typeface="Corbel"/>
              </a:rPr>
              <a:t>por el</a:t>
            </a:r>
            <a:r>
              <a:rPr sz="1600" spc="185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COVID-19 </a:t>
            </a:r>
            <a:r>
              <a:rPr sz="1600" spc="-5" dirty="0">
                <a:latin typeface="Corbel"/>
                <a:cs typeface="Corbel"/>
              </a:rPr>
              <a:t>en estrecha proximidad o ha compartido la misma aula que él.</a:t>
            </a:r>
            <a:endParaRPr sz="1600">
              <a:latin typeface="Corbel"/>
              <a:cs typeface="Corbel"/>
            </a:endParaRPr>
          </a:p>
          <a:p>
            <a:pPr marL="377190" marR="85725" indent="-287020" algn="just">
              <a:lnSpc>
                <a:spcPct val="100000"/>
              </a:lnSpc>
              <a:buChar char="-"/>
              <a:tabLst>
                <a:tab pos="377825" algn="l"/>
              </a:tabLst>
            </a:pPr>
            <a:r>
              <a:rPr sz="1600" spc="-5" dirty="0">
                <a:solidFill>
                  <a:srgbClr val="FF0000"/>
                </a:solidFill>
                <a:latin typeface="Corbel"/>
                <a:cs typeface="Corbel"/>
              </a:rPr>
              <a:t>Ha </a:t>
            </a:r>
            <a:r>
              <a:rPr sz="1600" dirty="0">
                <a:solidFill>
                  <a:srgbClr val="FF0000"/>
                </a:solidFill>
                <a:latin typeface="Corbel"/>
                <a:cs typeface="Corbel"/>
              </a:rPr>
              <a:t>viajado </a:t>
            </a:r>
            <a:r>
              <a:rPr sz="1600" spc="-5" dirty="0">
                <a:solidFill>
                  <a:srgbClr val="FF0000"/>
                </a:solidFill>
                <a:latin typeface="Corbel"/>
                <a:cs typeface="Corbel"/>
              </a:rPr>
              <a:t>junto con el paciente infectado </a:t>
            </a:r>
            <a:r>
              <a:rPr sz="1600" spc="-5" dirty="0">
                <a:latin typeface="Corbel"/>
                <a:cs typeface="Corbel"/>
              </a:rPr>
              <a:t>por </a:t>
            </a:r>
            <a:r>
              <a:rPr sz="1600" dirty="0">
                <a:latin typeface="Corbel"/>
                <a:cs typeface="Corbel"/>
              </a:rPr>
              <a:t>el </a:t>
            </a:r>
            <a:r>
              <a:rPr sz="1600" spc="-5" dirty="0">
                <a:latin typeface="Corbel"/>
                <a:cs typeface="Corbel"/>
              </a:rPr>
              <a:t>COVID-19 en cualquier </a:t>
            </a:r>
            <a:r>
              <a:rPr sz="1600" spc="-10" dirty="0">
                <a:latin typeface="Corbel"/>
                <a:cs typeface="Corbel"/>
              </a:rPr>
              <a:t>tipo </a:t>
            </a:r>
            <a:r>
              <a:rPr sz="1600" dirty="0">
                <a:latin typeface="Corbel"/>
                <a:cs typeface="Corbel"/>
              </a:rPr>
              <a:t>de </a:t>
            </a:r>
            <a:r>
              <a:rPr sz="1600" spc="-5" dirty="0">
                <a:latin typeface="Corbel"/>
                <a:cs typeface="Corbel"/>
              </a:rPr>
              <a:t>transporte. - Ha convivido con </a:t>
            </a:r>
            <a:r>
              <a:rPr sz="1600" dirty="0">
                <a:latin typeface="Corbel"/>
                <a:cs typeface="Corbel"/>
              </a:rPr>
              <a:t>un </a:t>
            </a:r>
            <a:r>
              <a:rPr sz="1600" spc="-5" dirty="0">
                <a:latin typeface="Corbel"/>
                <a:cs typeface="Corbel"/>
              </a:rPr>
              <a:t>paciente  </a:t>
            </a:r>
            <a:r>
              <a:rPr sz="1600" spc="-10" dirty="0">
                <a:latin typeface="Corbel"/>
                <a:cs typeface="Corbel"/>
              </a:rPr>
              <a:t>infectado </a:t>
            </a:r>
            <a:r>
              <a:rPr sz="1600" spc="-5" dirty="0">
                <a:latin typeface="Corbel"/>
                <a:cs typeface="Corbel"/>
              </a:rPr>
              <a:t>por el </a:t>
            </a:r>
            <a:r>
              <a:rPr sz="1600" spc="-10" dirty="0">
                <a:latin typeface="Corbel"/>
                <a:cs typeface="Corbel"/>
              </a:rPr>
              <a:t>COVID-19 </a:t>
            </a:r>
            <a:r>
              <a:rPr sz="1600" spc="-5" dirty="0">
                <a:latin typeface="Corbel"/>
                <a:cs typeface="Corbel"/>
              </a:rPr>
              <a:t>en los 14 días posteriores a la aparición de </a:t>
            </a:r>
            <a:r>
              <a:rPr sz="1600" spc="-10" dirty="0">
                <a:latin typeface="Corbel"/>
                <a:cs typeface="Corbel"/>
              </a:rPr>
              <a:t>sus</a:t>
            </a:r>
            <a:r>
              <a:rPr sz="1600" spc="265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síntomas.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19248" y="6643217"/>
            <a:ext cx="71393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u="sng" spc="-5" dirty="0">
                <a:solidFill>
                  <a:srgbClr val="90BA22"/>
                </a:solidFill>
                <a:uFill>
                  <a:solidFill>
                    <a:srgbClr val="90BA22"/>
                  </a:solidFill>
                </a:uFill>
                <a:latin typeface="Arial"/>
                <a:cs typeface="Arial"/>
                <a:hlinkClick r:id="rId4"/>
              </a:rPr>
              <a:t>Disponible en:</a:t>
            </a:r>
            <a:r>
              <a:rPr sz="1000" u="sng" spc="45" dirty="0">
                <a:solidFill>
                  <a:srgbClr val="90BA22"/>
                </a:solidFill>
                <a:uFill>
                  <a:solidFill>
                    <a:srgbClr val="90BA22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000" u="sng" spc="-5" dirty="0">
                <a:solidFill>
                  <a:srgbClr val="90BA22"/>
                </a:solidFill>
                <a:uFill>
                  <a:solidFill>
                    <a:srgbClr val="90BA22"/>
                  </a:solidFill>
                </a:uFill>
                <a:latin typeface="Arial"/>
                <a:cs typeface="Arial"/>
                <a:hlinkClick r:id="rId4"/>
              </a:rPr>
              <a:t>https://apps.who.int/iris/bitstream/handle/10665/330859/WHO-2019-nCoV-SurveillanceGuidance-2020.3-spa.pdf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8555" y="4646676"/>
            <a:ext cx="10742930" cy="1323340"/>
          </a:xfrm>
          <a:custGeom>
            <a:avLst/>
            <a:gdLst/>
            <a:ahLst/>
            <a:cxnLst/>
            <a:rect l="l" t="t" r="r" b="b"/>
            <a:pathLst>
              <a:path w="10742930" h="1323339">
                <a:moveTo>
                  <a:pt x="0" y="1322832"/>
                </a:moveTo>
                <a:lnTo>
                  <a:pt x="10742676" y="1322832"/>
                </a:lnTo>
                <a:lnTo>
                  <a:pt x="10742676" y="0"/>
                </a:lnTo>
                <a:lnTo>
                  <a:pt x="0" y="0"/>
                </a:lnTo>
                <a:lnTo>
                  <a:pt x="0" y="1322832"/>
                </a:lnTo>
                <a:close/>
              </a:path>
            </a:pathLst>
          </a:custGeom>
          <a:solidFill>
            <a:srgbClr val="FBD4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38555" y="4646676"/>
            <a:ext cx="10742930" cy="1323340"/>
          </a:xfrm>
          <a:prstGeom prst="rect">
            <a:avLst/>
          </a:prstGeom>
          <a:ln w="9144">
            <a:solidFill>
              <a:srgbClr val="F9B8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0805" marR="85725" algn="just">
              <a:lnSpc>
                <a:spcPct val="100000"/>
              </a:lnSpc>
              <a:spcBef>
                <a:spcPts val="270"/>
              </a:spcBef>
            </a:pPr>
            <a:r>
              <a:rPr sz="1600" b="1" spc="-5" dirty="0">
                <a:solidFill>
                  <a:srgbClr val="FF0000"/>
                </a:solidFill>
                <a:latin typeface="Corbel"/>
                <a:cs typeface="Corbel"/>
              </a:rPr>
              <a:t>Los contactos deben ser vigilados durante los 14 días posteriores </a:t>
            </a:r>
            <a:r>
              <a:rPr sz="1600" b="1" spc="-10" dirty="0">
                <a:solidFill>
                  <a:srgbClr val="FF0000"/>
                </a:solidFill>
                <a:latin typeface="Corbel"/>
                <a:cs typeface="Corbel"/>
              </a:rPr>
              <a:t>al </a:t>
            </a:r>
            <a:r>
              <a:rPr sz="1600" b="1" spc="-5" dirty="0">
                <a:solidFill>
                  <a:srgbClr val="FF0000"/>
                </a:solidFill>
                <a:latin typeface="Corbel"/>
                <a:cs typeface="Corbel"/>
              </a:rPr>
              <a:t>último contacto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sin </a:t>
            </a:r>
            <a:r>
              <a:rPr sz="1600" b="1" spc="-5" dirty="0">
                <a:solidFill>
                  <a:srgbClr val="FF0000"/>
                </a:solidFill>
                <a:latin typeface="Corbel"/>
                <a:cs typeface="Corbel"/>
              </a:rPr>
              <a:t>protección</a:t>
            </a:r>
            <a:r>
              <a:rPr sz="1600" spc="-5" dirty="0">
                <a:latin typeface="Corbel"/>
                <a:cs typeface="Corbel"/>
              </a:rPr>
              <a:t>. - Los </a:t>
            </a:r>
            <a:r>
              <a:rPr sz="1600" spc="-10" dirty="0">
                <a:latin typeface="Corbel"/>
                <a:cs typeface="Corbel"/>
              </a:rPr>
              <a:t>contactos </a:t>
            </a:r>
            <a:r>
              <a:rPr sz="1600" dirty="0">
                <a:latin typeface="Corbel"/>
                <a:cs typeface="Corbel"/>
              </a:rPr>
              <a:t>deben  </a:t>
            </a:r>
            <a:r>
              <a:rPr sz="1600" spc="-5" dirty="0">
                <a:latin typeface="Corbel"/>
                <a:cs typeface="Corbel"/>
              </a:rPr>
              <a:t>viajar y desplazarse lo menos </a:t>
            </a:r>
            <a:r>
              <a:rPr sz="1600" dirty="0">
                <a:latin typeface="Corbel"/>
                <a:cs typeface="Corbel"/>
              </a:rPr>
              <a:t>posible. </a:t>
            </a:r>
            <a:r>
              <a:rPr sz="1600" spc="-5" dirty="0">
                <a:latin typeface="Corbel"/>
                <a:cs typeface="Corbel"/>
              </a:rPr>
              <a:t>Las autoridades de salud </a:t>
            </a:r>
            <a:r>
              <a:rPr sz="1600" dirty="0">
                <a:latin typeface="Corbel"/>
                <a:cs typeface="Corbel"/>
              </a:rPr>
              <a:t>pública pueden </a:t>
            </a:r>
            <a:r>
              <a:rPr sz="1600" spc="-5" dirty="0">
                <a:latin typeface="Corbel"/>
                <a:cs typeface="Corbel"/>
              </a:rPr>
              <a:t>llevar a cabo </a:t>
            </a:r>
            <a:r>
              <a:rPr sz="1600" dirty="0">
                <a:latin typeface="Corbel"/>
                <a:cs typeface="Corbel"/>
              </a:rPr>
              <a:t>la vigilancia </a:t>
            </a:r>
            <a:r>
              <a:rPr sz="1600" spc="-5" dirty="0">
                <a:latin typeface="Corbel"/>
                <a:cs typeface="Corbel"/>
              </a:rPr>
              <a:t>mediante </a:t>
            </a:r>
            <a:r>
              <a:rPr sz="1600" dirty="0">
                <a:latin typeface="Corbel"/>
                <a:cs typeface="Corbel"/>
              </a:rPr>
              <a:t>visitas  </a:t>
            </a:r>
            <a:r>
              <a:rPr sz="1600" spc="-5" dirty="0">
                <a:latin typeface="Corbel"/>
                <a:cs typeface="Corbel"/>
              </a:rPr>
              <a:t>domiciliarias o virtuales o por teléfono para comprobar los síntomas. - Cualquier contacto que </a:t>
            </a:r>
            <a:r>
              <a:rPr sz="1600" dirty="0">
                <a:latin typeface="Corbel"/>
                <a:cs typeface="Corbel"/>
              </a:rPr>
              <a:t>enferme </a:t>
            </a:r>
            <a:r>
              <a:rPr sz="1600" spc="-5" dirty="0">
                <a:latin typeface="Corbel"/>
                <a:cs typeface="Corbel"/>
              </a:rPr>
              <a:t>y se ajuste a una </a:t>
            </a:r>
            <a:r>
              <a:rPr sz="1600" dirty="0">
                <a:latin typeface="Corbel"/>
                <a:cs typeface="Corbel"/>
              </a:rPr>
              <a:t>de las  definiciones de caso, será considerado un </a:t>
            </a:r>
            <a:r>
              <a:rPr sz="1600" spc="-5" dirty="0">
                <a:latin typeface="Corbel"/>
                <a:cs typeface="Corbel"/>
              </a:rPr>
              <a:t>caso al </a:t>
            </a:r>
            <a:r>
              <a:rPr sz="1600" dirty="0">
                <a:latin typeface="Corbel"/>
                <a:cs typeface="Corbel"/>
              </a:rPr>
              <a:t>que </a:t>
            </a:r>
            <a:r>
              <a:rPr sz="1600" spc="-5" dirty="0">
                <a:latin typeface="Corbel"/>
                <a:cs typeface="Corbel"/>
              </a:rPr>
              <a:t>habrá que </a:t>
            </a:r>
            <a:r>
              <a:rPr sz="1600" dirty="0">
                <a:latin typeface="Corbel"/>
                <a:cs typeface="Corbel"/>
              </a:rPr>
              <a:t>realizar pruebas. </a:t>
            </a:r>
            <a:r>
              <a:rPr sz="1600" spc="-5" dirty="0">
                <a:latin typeface="Corbel"/>
                <a:cs typeface="Corbel"/>
              </a:rPr>
              <a:t>- Habrá que localizar y observar a </a:t>
            </a:r>
            <a:r>
              <a:rPr sz="1600" dirty="0">
                <a:latin typeface="Corbel"/>
                <a:cs typeface="Corbel"/>
              </a:rPr>
              <a:t>los  </a:t>
            </a:r>
            <a:r>
              <a:rPr sz="1600" spc="-10" dirty="0">
                <a:latin typeface="Corbel"/>
                <a:cs typeface="Corbel"/>
              </a:rPr>
              <a:t>contactos </a:t>
            </a:r>
            <a:r>
              <a:rPr sz="1600" spc="-5" dirty="0">
                <a:latin typeface="Corbel"/>
                <a:cs typeface="Corbel"/>
              </a:rPr>
              <a:t>de </a:t>
            </a:r>
            <a:r>
              <a:rPr sz="1600" spc="-10" dirty="0">
                <a:latin typeface="Corbel"/>
                <a:cs typeface="Corbel"/>
              </a:rPr>
              <a:t>todos </a:t>
            </a:r>
            <a:r>
              <a:rPr sz="1600" spc="-5" dirty="0">
                <a:latin typeface="Corbel"/>
                <a:cs typeface="Corbel"/>
              </a:rPr>
              <a:t>los </a:t>
            </a:r>
            <a:r>
              <a:rPr sz="1600" spc="-10" dirty="0">
                <a:latin typeface="Corbel"/>
                <a:cs typeface="Corbel"/>
              </a:rPr>
              <a:t>nuevos casos </a:t>
            </a:r>
            <a:r>
              <a:rPr sz="1600" spc="-5" dirty="0">
                <a:latin typeface="Corbel"/>
                <a:cs typeface="Corbel"/>
              </a:rPr>
              <a:t>probables o</a:t>
            </a:r>
            <a:r>
              <a:rPr sz="1600" spc="22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confirmados.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555" y="664463"/>
            <a:ext cx="4116704" cy="2062480"/>
          </a:xfrm>
          <a:prstGeom prst="rect">
            <a:avLst/>
          </a:prstGeom>
          <a:solidFill>
            <a:srgbClr val="A6D5E2"/>
          </a:solidFill>
        </p:spPr>
        <p:txBody>
          <a:bodyPr vert="horz" wrap="square" lIns="0" tIns="33020" rIns="0" bIns="0" rtlCol="0">
            <a:spAutoFit/>
          </a:bodyPr>
          <a:lstStyle/>
          <a:p>
            <a:pPr marL="90805" algn="just">
              <a:lnSpc>
                <a:spcPct val="100000"/>
              </a:lnSpc>
              <a:spcBef>
                <a:spcPts val="260"/>
              </a:spcBef>
            </a:pPr>
            <a:r>
              <a:rPr sz="1600" b="1" spc="-10" dirty="0">
                <a:latin typeface="Corbel"/>
                <a:cs typeface="Corbel"/>
              </a:rPr>
              <a:t>Caso</a:t>
            </a:r>
            <a:r>
              <a:rPr sz="1600" b="1" spc="5" dirty="0">
                <a:latin typeface="Corbel"/>
                <a:cs typeface="Corbel"/>
              </a:rPr>
              <a:t> </a:t>
            </a:r>
            <a:r>
              <a:rPr sz="1600" b="1" spc="-5" dirty="0">
                <a:latin typeface="Corbel"/>
                <a:cs typeface="Corbel"/>
              </a:rPr>
              <a:t>probable</a:t>
            </a:r>
            <a:r>
              <a:rPr sz="1600" spc="-5" dirty="0">
                <a:latin typeface="Corbel"/>
                <a:cs typeface="Corbel"/>
              </a:rPr>
              <a:t>:</a:t>
            </a:r>
            <a:endParaRPr sz="1600">
              <a:latin typeface="Corbel"/>
              <a:cs typeface="Corbel"/>
            </a:endParaRPr>
          </a:p>
          <a:p>
            <a:pPr marL="90805" marR="83185" algn="just">
              <a:lnSpc>
                <a:spcPct val="100000"/>
              </a:lnSpc>
            </a:pPr>
            <a:r>
              <a:rPr sz="1600" spc="-5" dirty="0">
                <a:latin typeface="Corbel"/>
                <a:cs typeface="Corbel"/>
              </a:rPr>
              <a:t>Un caso sospechoso </a:t>
            </a:r>
            <a:r>
              <a:rPr sz="1600" spc="-10" dirty="0">
                <a:latin typeface="Corbel"/>
                <a:cs typeface="Corbel"/>
              </a:rPr>
              <a:t>con </a:t>
            </a:r>
            <a:r>
              <a:rPr sz="1600" spc="-5" dirty="0">
                <a:latin typeface="Corbel"/>
                <a:cs typeface="Corbel"/>
              </a:rPr>
              <a:t>resultado </a:t>
            </a:r>
            <a:r>
              <a:rPr sz="1600" dirty="0">
                <a:latin typeface="Corbel"/>
                <a:cs typeface="Corbel"/>
              </a:rPr>
              <a:t>de  </a:t>
            </a:r>
            <a:r>
              <a:rPr sz="1600" spc="-5" dirty="0">
                <a:latin typeface="Corbel"/>
                <a:cs typeface="Corbel"/>
              </a:rPr>
              <a:t>laboratorio a COVID-19 </a:t>
            </a:r>
            <a:r>
              <a:rPr sz="1600" dirty="0">
                <a:latin typeface="Corbel"/>
                <a:cs typeface="Corbel"/>
              </a:rPr>
              <a:t>indeterminado </a:t>
            </a:r>
            <a:r>
              <a:rPr sz="1600" spc="-5" dirty="0">
                <a:latin typeface="Corbel"/>
                <a:cs typeface="Corbel"/>
              </a:rPr>
              <a:t>o </a:t>
            </a:r>
            <a:r>
              <a:rPr sz="1600" spc="-10" dirty="0">
                <a:latin typeface="Corbel"/>
                <a:cs typeface="Corbel"/>
              </a:rPr>
              <a:t>con  </a:t>
            </a:r>
            <a:r>
              <a:rPr sz="1600" spc="-5" dirty="0">
                <a:latin typeface="Corbel"/>
                <a:cs typeface="Corbel"/>
              </a:rPr>
              <a:t>prueba positiva </a:t>
            </a:r>
            <a:r>
              <a:rPr sz="1600" dirty="0">
                <a:latin typeface="Corbel"/>
                <a:cs typeface="Corbel"/>
              </a:rPr>
              <a:t>en </a:t>
            </a:r>
            <a:r>
              <a:rPr sz="1600" spc="-5" dirty="0">
                <a:latin typeface="Corbel"/>
                <a:cs typeface="Corbel"/>
              </a:rPr>
              <a:t>un ensayo </a:t>
            </a:r>
            <a:r>
              <a:rPr sz="1600" dirty="0">
                <a:latin typeface="Corbel"/>
                <a:cs typeface="Corbel"/>
              </a:rPr>
              <a:t>de pan-  </a:t>
            </a:r>
            <a:r>
              <a:rPr sz="1600" spc="-5" dirty="0">
                <a:latin typeface="Corbel"/>
                <a:cs typeface="Corbel"/>
              </a:rPr>
              <a:t>coronavirus (pruebas </a:t>
            </a:r>
            <a:r>
              <a:rPr sz="1600" dirty="0">
                <a:latin typeface="Corbel"/>
                <a:cs typeface="Corbel"/>
              </a:rPr>
              <a:t>para </a:t>
            </a:r>
            <a:r>
              <a:rPr sz="1600" spc="-5" dirty="0">
                <a:latin typeface="Corbel"/>
                <a:cs typeface="Corbel"/>
              </a:rPr>
              <a:t>detección </a:t>
            </a:r>
            <a:r>
              <a:rPr sz="1600" dirty="0">
                <a:latin typeface="Corbel"/>
                <a:cs typeface="Corbel"/>
              </a:rPr>
              <a:t>genérica  de </a:t>
            </a:r>
            <a:r>
              <a:rPr sz="1600" spc="-5" dirty="0">
                <a:latin typeface="Corbel"/>
                <a:cs typeface="Corbel"/>
              </a:rPr>
              <a:t>coronavirus) y </a:t>
            </a:r>
            <a:r>
              <a:rPr sz="1600" dirty="0">
                <a:latin typeface="Corbel"/>
                <a:cs typeface="Corbel"/>
              </a:rPr>
              <a:t>sin </a:t>
            </a:r>
            <a:r>
              <a:rPr sz="1600" spc="-5" dirty="0">
                <a:latin typeface="Corbel"/>
                <a:cs typeface="Corbel"/>
              </a:rPr>
              <a:t>evidencia de </a:t>
            </a:r>
            <a:r>
              <a:rPr sz="1600" spc="5" dirty="0">
                <a:latin typeface="Corbel"/>
                <a:cs typeface="Corbel"/>
              </a:rPr>
              <a:t>la  </a:t>
            </a:r>
            <a:r>
              <a:rPr sz="1600" spc="-5" dirty="0">
                <a:latin typeface="Corbel"/>
                <a:cs typeface="Corbel"/>
              </a:rPr>
              <a:t>identificación por laboratorio </a:t>
            </a:r>
            <a:r>
              <a:rPr sz="1600" dirty="0">
                <a:latin typeface="Corbel"/>
                <a:cs typeface="Corbel"/>
              </a:rPr>
              <a:t>de </a:t>
            </a:r>
            <a:r>
              <a:rPr sz="1600" spc="-10" dirty="0">
                <a:latin typeface="Corbel"/>
                <a:cs typeface="Corbel"/>
              </a:rPr>
              <a:t>otros  </a:t>
            </a:r>
            <a:r>
              <a:rPr sz="1600" spc="-5" dirty="0">
                <a:latin typeface="Corbel"/>
                <a:cs typeface="Corbel"/>
              </a:rPr>
              <a:t>patógenos</a:t>
            </a:r>
            <a:r>
              <a:rPr sz="1600" spc="2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respiratorios.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54752" y="1042416"/>
            <a:ext cx="3112135" cy="1323340"/>
          </a:xfrm>
          <a:custGeom>
            <a:avLst/>
            <a:gdLst/>
            <a:ahLst/>
            <a:cxnLst/>
            <a:rect l="l" t="t" r="r" b="b"/>
            <a:pathLst>
              <a:path w="3112134" h="1323339">
                <a:moveTo>
                  <a:pt x="0" y="1322831"/>
                </a:moveTo>
                <a:lnTo>
                  <a:pt x="3112007" y="1322831"/>
                </a:lnTo>
                <a:lnTo>
                  <a:pt x="3112007" y="0"/>
                </a:lnTo>
                <a:lnTo>
                  <a:pt x="0" y="0"/>
                </a:lnTo>
                <a:lnTo>
                  <a:pt x="0" y="1322831"/>
                </a:lnTo>
                <a:close/>
              </a:path>
            </a:pathLst>
          </a:custGeom>
          <a:solidFill>
            <a:srgbClr val="A6D5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54752" y="1042416"/>
            <a:ext cx="3112135" cy="1323340"/>
          </a:xfrm>
          <a:custGeom>
            <a:avLst/>
            <a:gdLst/>
            <a:ahLst/>
            <a:cxnLst/>
            <a:rect l="l" t="t" r="r" b="b"/>
            <a:pathLst>
              <a:path w="3112134" h="1323339">
                <a:moveTo>
                  <a:pt x="0" y="1322831"/>
                </a:moveTo>
                <a:lnTo>
                  <a:pt x="3112007" y="1322831"/>
                </a:lnTo>
                <a:lnTo>
                  <a:pt x="3112007" y="0"/>
                </a:lnTo>
                <a:lnTo>
                  <a:pt x="0" y="0"/>
                </a:lnTo>
                <a:lnTo>
                  <a:pt x="0" y="1322831"/>
                </a:lnTo>
                <a:close/>
              </a:path>
            </a:pathLst>
          </a:custGeom>
          <a:ln w="9144">
            <a:solidFill>
              <a:srgbClr val="40B9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54752" y="1062939"/>
            <a:ext cx="311213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" algn="just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orbel"/>
                <a:cs typeface="Corbel"/>
              </a:rPr>
              <a:t>Caso</a:t>
            </a:r>
            <a:r>
              <a:rPr sz="1600" b="1" dirty="0">
                <a:latin typeface="Corbel"/>
                <a:cs typeface="Corbel"/>
              </a:rPr>
              <a:t> </a:t>
            </a:r>
            <a:r>
              <a:rPr sz="1600" b="1" spc="-5" dirty="0">
                <a:latin typeface="Corbel"/>
                <a:cs typeface="Corbel"/>
              </a:rPr>
              <a:t>confirmado:</a:t>
            </a:r>
            <a:endParaRPr sz="1600">
              <a:latin typeface="Corbel"/>
              <a:cs typeface="Corbel"/>
            </a:endParaRPr>
          </a:p>
          <a:p>
            <a:pPr marL="92710" marR="84455" algn="just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Corbel"/>
                <a:cs typeface="Corbel"/>
              </a:rPr>
              <a:t>Una persona con confirmación </a:t>
            </a:r>
            <a:r>
              <a:rPr sz="1600" spc="-10" dirty="0">
                <a:latin typeface="Corbel"/>
                <a:cs typeface="Corbel"/>
              </a:rPr>
              <a:t>de  </a:t>
            </a:r>
            <a:r>
              <a:rPr sz="1600" spc="-5" dirty="0">
                <a:latin typeface="Corbel"/>
                <a:cs typeface="Corbel"/>
              </a:rPr>
              <a:t>laboratorio </a:t>
            </a:r>
            <a:r>
              <a:rPr sz="1600" dirty="0">
                <a:latin typeface="Corbel"/>
                <a:cs typeface="Corbel"/>
              </a:rPr>
              <a:t>de la </a:t>
            </a:r>
            <a:r>
              <a:rPr sz="1600" spc="-5" dirty="0">
                <a:latin typeface="Corbel"/>
                <a:cs typeface="Corbel"/>
              </a:rPr>
              <a:t>infección COVID-  19, independientemente de los  signos y </a:t>
            </a:r>
            <a:r>
              <a:rPr sz="1600" spc="-10" dirty="0">
                <a:latin typeface="Corbel"/>
                <a:cs typeface="Corbel"/>
              </a:rPr>
              <a:t>síntomas</a:t>
            </a:r>
            <a:r>
              <a:rPr sz="1600" spc="6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clínicos.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66631" y="1120139"/>
            <a:ext cx="2514600" cy="1077595"/>
          </a:xfrm>
          <a:custGeom>
            <a:avLst/>
            <a:gdLst/>
            <a:ahLst/>
            <a:cxnLst/>
            <a:rect l="l" t="t" r="r" b="b"/>
            <a:pathLst>
              <a:path w="2514600" h="1077595">
                <a:moveTo>
                  <a:pt x="0" y="1077467"/>
                </a:moveTo>
                <a:lnTo>
                  <a:pt x="2514600" y="1077467"/>
                </a:lnTo>
                <a:lnTo>
                  <a:pt x="2514600" y="0"/>
                </a:lnTo>
                <a:lnTo>
                  <a:pt x="0" y="0"/>
                </a:lnTo>
                <a:lnTo>
                  <a:pt x="0" y="1077467"/>
                </a:lnTo>
                <a:close/>
              </a:path>
            </a:pathLst>
          </a:custGeom>
          <a:solidFill>
            <a:srgbClr val="A6D5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66631" y="1120139"/>
            <a:ext cx="2514600" cy="1077595"/>
          </a:xfrm>
          <a:custGeom>
            <a:avLst/>
            <a:gdLst/>
            <a:ahLst/>
            <a:cxnLst/>
            <a:rect l="l" t="t" r="r" b="b"/>
            <a:pathLst>
              <a:path w="2514600" h="1077595">
                <a:moveTo>
                  <a:pt x="0" y="1077467"/>
                </a:moveTo>
                <a:lnTo>
                  <a:pt x="2514600" y="1077467"/>
                </a:lnTo>
                <a:lnTo>
                  <a:pt x="2514600" y="0"/>
                </a:lnTo>
                <a:lnTo>
                  <a:pt x="0" y="0"/>
                </a:lnTo>
                <a:lnTo>
                  <a:pt x="0" y="1077467"/>
                </a:lnTo>
                <a:close/>
              </a:path>
            </a:pathLst>
          </a:custGeom>
          <a:ln w="9144">
            <a:solidFill>
              <a:srgbClr val="40B9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959595" y="1141856"/>
            <a:ext cx="234569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orbel"/>
                <a:cs typeface="Corbel"/>
              </a:rPr>
              <a:t>Caso</a:t>
            </a:r>
            <a:r>
              <a:rPr sz="1600" b="1" dirty="0">
                <a:latin typeface="Corbel"/>
                <a:cs typeface="Corbel"/>
              </a:rPr>
              <a:t> </a:t>
            </a:r>
            <a:r>
              <a:rPr sz="1600" b="1" spc="-5" dirty="0">
                <a:latin typeface="Corbel"/>
                <a:cs typeface="Corbel"/>
              </a:rPr>
              <a:t>descartado:</a:t>
            </a:r>
            <a:endParaRPr sz="1600">
              <a:latin typeface="Corbel"/>
              <a:cs typeface="Corbel"/>
            </a:endParaRPr>
          </a:p>
          <a:p>
            <a:pPr>
              <a:lnSpc>
                <a:spcPct val="100000"/>
              </a:lnSpc>
              <a:tabLst>
                <a:tab pos="946150" algn="l"/>
                <a:tab pos="1473835" algn="l"/>
                <a:tab pos="2116455" algn="l"/>
              </a:tabLst>
            </a:pPr>
            <a:r>
              <a:rPr sz="1600" spc="-10" dirty="0">
                <a:latin typeface="Corbel"/>
                <a:cs typeface="Corbel"/>
              </a:rPr>
              <a:t>Pac</a:t>
            </a:r>
            <a:r>
              <a:rPr sz="1600" dirty="0">
                <a:latin typeface="Corbel"/>
                <a:cs typeface="Corbel"/>
              </a:rPr>
              <a:t>ie</a:t>
            </a:r>
            <a:r>
              <a:rPr sz="1600" spc="-10" dirty="0">
                <a:latin typeface="Corbel"/>
                <a:cs typeface="Corbel"/>
              </a:rPr>
              <a:t>nt</a:t>
            </a:r>
            <a:r>
              <a:rPr sz="1600" spc="-5" dirty="0">
                <a:latin typeface="Corbel"/>
                <a:cs typeface="Corbel"/>
              </a:rPr>
              <a:t>e</a:t>
            </a:r>
            <a:r>
              <a:rPr sz="1600" dirty="0">
                <a:latin typeface="Corbel"/>
                <a:cs typeface="Corbel"/>
              </a:rPr>
              <a:t>	</a:t>
            </a:r>
            <a:r>
              <a:rPr sz="1600" spc="-5" dirty="0">
                <a:latin typeface="Corbel"/>
                <a:cs typeface="Corbel"/>
              </a:rPr>
              <a:t>que</a:t>
            </a:r>
            <a:r>
              <a:rPr sz="1600" dirty="0">
                <a:latin typeface="Corbel"/>
                <a:cs typeface="Corbel"/>
              </a:rPr>
              <a:t>	t</a:t>
            </a:r>
            <a:r>
              <a:rPr sz="1600" spc="-5" dirty="0">
                <a:latin typeface="Corbel"/>
                <a:cs typeface="Corbel"/>
              </a:rPr>
              <a:t>i</a:t>
            </a:r>
            <a:r>
              <a:rPr sz="1600" dirty="0">
                <a:latin typeface="Corbel"/>
                <a:cs typeface="Corbel"/>
              </a:rPr>
              <a:t>e</a:t>
            </a:r>
            <a:r>
              <a:rPr sz="1600" spc="-10" dirty="0">
                <a:latin typeface="Corbel"/>
                <a:cs typeface="Corbel"/>
              </a:rPr>
              <a:t>n</a:t>
            </a:r>
            <a:r>
              <a:rPr sz="1600" spc="-5" dirty="0">
                <a:latin typeface="Corbel"/>
                <a:cs typeface="Corbel"/>
              </a:rPr>
              <a:t>e</a:t>
            </a:r>
            <a:r>
              <a:rPr sz="1600" dirty="0">
                <a:latin typeface="Corbel"/>
                <a:cs typeface="Corbel"/>
              </a:rPr>
              <a:t>	</a:t>
            </a:r>
            <a:r>
              <a:rPr sz="1600" spc="5" dirty="0">
                <a:latin typeface="Corbel"/>
                <a:cs typeface="Corbel"/>
              </a:rPr>
              <a:t>un</a:t>
            </a:r>
            <a:endParaRPr sz="1600">
              <a:latin typeface="Corbel"/>
              <a:cs typeface="Corbel"/>
            </a:endParaRPr>
          </a:p>
          <a:p>
            <a:pPr>
              <a:lnSpc>
                <a:spcPct val="100000"/>
              </a:lnSpc>
              <a:tabLst>
                <a:tab pos="1086485" algn="l"/>
                <a:tab pos="2118360" algn="l"/>
              </a:tabLst>
            </a:pPr>
            <a:r>
              <a:rPr sz="1600" spc="-5" dirty="0">
                <a:latin typeface="Corbel"/>
                <a:cs typeface="Corbel"/>
              </a:rPr>
              <a:t>result</a:t>
            </a:r>
            <a:r>
              <a:rPr sz="1600" dirty="0">
                <a:latin typeface="Corbel"/>
                <a:cs typeface="Corbel"/>
              </a:rPr>
              <a:t>a</a:t>
            </a:r>
            <a:r>
              <a:rPr sz="1600" spc="-5" dirty="0">
                <a:latin typeface="Corbel"/>
                <a:cs typeface="Corbel"/>
              </a:rPr>
              <a:t>do</a:t>
            </a:r>
            <a:r>
              <a:rPr sz="1600" dirty="0">
                <a:latin typeface="Corbel"/>
                <a:cs typeface="Corbel"/>
              </a:rPr>
              <a:t>	n</a:t>
            </a:r>
            <a:r>
              <a:rPr sz="1600" spc="-5" dirty="0">
                <a:latin typeface="Corbel"/>
                <a:cs typeface="Corbel"/>
              </a:rPr>
              <a:t>eg</a:t>
            </a:r>
            <a:r>
              <a:rPr sz="1600" dirty="0">
                <a:latin typeface="Corbel"/>
                <a:cs typeface="Corbel"/>
              </a:rPr>
              <a:t>a</a:t>
            </a:r>
            <a:r>
              <a:rPr sz="1600" spc="-10" dirty="0">
                <a:latin typeface="Corbel"/>
                <a:cs typeface="Corbel"/>
              </a:rPr>
              <a:t>ti</a:t>
            </a:r>
            <a:r>
              <a:rPr sz="1600" spc="-15" dirty="0">
                <a:latin typeface="Corbel"/>
                <a:cs typeface="Corbel"/>
              </a:rPr>
              <a:t>v</a:t>
            </a:r>
            <a:r>
              <a:rPr sz="1600" spc="-5" dirty="0">
                <a:latin typeface="Corbel"/>
                <a:cs typeface="Corbel"/>
              </a:rPr>
              <a:t>o</a:t>
            </a:r>
            <a:r>
              <a:rPr sz="1600" dirty="0">
                <a:latin typeface="Corbel"/>
                <a:cs typeface="Corbel"/>
              </a:rPr>
              <a:t>	de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59595" y="1873757"/>
            <a:ext cx="22917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orbel"/>
                <a:cs typeface="Corbel"/>
              </a:rPr>
              <a:t>laboratorio para</a:t>
            </a:r>
            <a:r>
              <a:rPr sz="1600" spc="-30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COVID-19.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9831" y="5907023"/>
            <a:ext cx="915924" cy="950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1460" cy="5334000"/>
          </a:xfrm>
          <a:custGeom>
            <a:avLst/>
            <a:gdLst/>
            <a:ahLst/>
            <a:cxnLst/>
            <a:rect l="l" t="t" r="r" b="b"/>
            <a:pathLst>
              <a:path w="9141460" h="5334000">
                <a:moveTo>
                  <a:pt x="0" y="5334000"/>
                </a:moveTo>
                <a:lnTo>
                  <a:pt x="9140952" y="5334000"/>
                </a:lnTo>
                <a:lnTo>
                  <a:pt x="9140952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70492" y="762000"/>
            <a:ext cx="2921635" cy="5334000"/>
          </a:xfrm>
          <a:custGeom>
            <a:avLst/>
            <a:gdLst/>
            <a:ahLst/>
            <a:cxnLst/>
            <a:rect l="l" t="t" r="r" b="b"/>
            <a:pathLst>
              <a:path w="2921634" h="5334000">
                <a:moveTo>
                  <a:pt x="0" y="5334000"/>
                </a:moveTo>
                <a:lnTo>
                  <a:pt x="2921507" y="5334000"/>
                </a:lnTo>
                <a:lnTo>
                  <a:pt x="2921507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20467" y="534923"/>
            <a:ext cx="7886700" cy="609600"/>
          </a:xfrm>
          <a:custGeom>
            <a:avLst/>
            <a:gdLst/>
            <a:ahLst/>
            <a:cxnLst/>
            <a:rect l="l" t="t" r="r" b="b"/>
            <a:pathLst>
              <a:path w="7886700" h="609600">
                <a:moveTo>
                  <a:pt x="0" y="609600"/>
                </a:moveTo>
                <a:lnTo>
                  <a:pt x="7886700" y="609600"/>
                </a:lnTo>
                <a:lnTo>
                  <a:pt x="7886700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0D5A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13507" y="595629"/>
            <a:ext cx="7500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Acciones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del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MINSA frene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a casos coronavirus</a:t>
            </a:r>
            <a:r>
              <a:rPr sz="24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2019-nCoV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3307" y="1091183"/>
            <a:ext cx="3989832" cy="679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61742" y="1157985"/>
            <a:ext cx="3612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2.Diagnostico </a:t>
            </a:r>
            <a:r>
              <a:rPr sz="2400" b="1" dirty="0">
                <a:latin typeface="Calibri"/>
                <a:cs typeface="Calibri"/>
              </a:rPr>
              <a:t>de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laboratorio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21407" y="3055620"/>
            <a:ext cx="2756916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300097" y="3122167"/>
            <a:ext cx="2374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3.Manejo de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casos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59708" y="1684020"/>
            <a:ext cx="1330452" cy="1328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55335" y="1693164"/>
            <a:ext cx="2392680" cy="13289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13192" y="1716023"/>
            <a:ext cx="2308859" cy="1296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426207" y="6327647"/>
            <a:ext cx="2548255" cy="276225"/>
          </a:xfrm>
          <a:prstGeom prst="rect">
            <a:avLst/>
          </a:prstGeom>
          <a:solidFill>
            <a:srgbClr val="BA8A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262255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Guía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Clínica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manejo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casos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28356" y="3793617"/>
            <a:ext cx="1705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Factores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riesgo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77811" y="4175759"/>
            <a:ext cx="2958083" cy="9601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162292" y="5594096"/>
            <a:ext cx="88391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Ai</a:t>
            </a:r>
            <a:r>
              <a:rPr sz="1400" spc="5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5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ie</a:t>
            </a:r>
            <a:r>
              <a:rPr sz="1400" spc="-20" dirty="0">
                <a:latin typeface="Calibri"/>
                <a:cs typeface="Calibri"/>
              </a:rPr>
              <a:t>n</a:t>
            </a:r>
            <a:r>
              <a:rPr sz="1400" spc="-1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o  </a:t>
            </a:r>
            <a:r>
              <a:rPr sz="1400" spc="-10" dirty="0">
                <a:latin typeface="Calibri"/>
                <a:cs typeface="Calibri"/>
              </a:rPr>
              <a:t>h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spc="5" dirty="0">
                <a:latin typeface="Calibri"/>
                <a:cs typeface="Calibri"/>
              </a:rPr>
              <a:t>s</a:t>
            </a:r>
            <a:r>
              <a:rPr sz="1400" spc="-10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alario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29141" y="5594096"/>
            <a:ext cx="8820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Aislamiento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32189" y="5807455"/>
            <a:ext cx="8763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domiciliario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48728" y="5454396"/>
            <a:ext cx="2263775" cy="0"/>
          </a:xfrm>
          <a:custGeom>
            <a:avLst/>
            <a:gdLst/>
            <a:ahLst/>
            <a:cxnLst/>
            <a:rect l="l" t="t" r="r" b="b"/>
            <a:pathLst>
              <a:path w="2263775">
                <a:moveTo>
                  <a:pt x="0" y="0"/>
                </a:moveTo>
                <a:lnTo>
                  <a:pt x="2263775" y="0"/>
                </a:lnTo>
              </a:path>
            </a:pathLst>
          </a:custGeom>
          <a:ln w="9144">
            <a:solidFill>
              <a:srgbClr val="40B9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56092" y="5135879"/>
            <a:ext cx="0" cy="307975"/>
          </a:xfrm>
          <a:custGeom>
            <a:avLst/>
            <a:gdLst/>
            <a:ahLst/>
            <a:cxnLst/>
            <a:rect l="l" t="t" r="r" b="b"/>
            <a:pathLst>
              <a:path h="307975">
                <a:moveTo>
                  <a:pt x="0" y="307975"/>
                </a:moveTo>
                <a:lnTo>
                  <a:pt x="0" y="0"/>
                </a:lnTo>
              </a:path>
            </a:pathLst>
          </a:custGeom>
          <a:ln w="9144">
            <a:solidFill>
              <a:srgbClr val="40B9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48728" y="5454396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699"/>
                </a:lnTo>
              </a:path>
            </a:pathLst>
          </a:custGeom>
          <a:ln w="9144">
            <a:solidFill>
              <a:srgbClr val="40B9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601200" y="5439155"/>
            <a:ext cx="0" cy="268605"/>
          </a:xfrm>
          <a:custGeom>
            <a:avLst/>
            <a:gdLst/>
            <a:ahLst/>
            <a:cxnLst/>
            <a:rect l="l" t="t" r="r" b="b"/>
            <a:pathLst>
              <a:path h="268604">
                <a:moveTo>
                  <a:pt x="0" y="0"/>
                </a:moveTo>
                <a:lnTo>
                  <a:pt x="0" y="268287"/>
                </a:lnTo>
              </a:path>
            </a:pathLst>
          </a:custGeom>
          <a:ln w="9144">
            <a:solidFill>
              <a:srgbClr val="40B9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08148" y="3628644"/>
            <a:ext cx="2017776" cy="26395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98947" y="4390644"/>
            <a:ext cx="1309370" cy="783590"/>
          </a:xfrm>
          <a:custGeom>
            <a:avLst/>
            <a:gdLst/>
            <a:ahLst/>
            <a:cxnLst/>
            <a:rect l="l" t="t" r="r" b="b"/>
            <a:pathLst>
              <a:path w="1309370" h="783589">
                <a:moveTo>
                  <a:pt x="917448" y="0"/>
                </a:moveTo>
                <a:lnTo>
                  <a:pt x="917448" y="195833"/>
                </a:lnTo>
                <a:lnTo>
                  <a:pt x="0" y="195833"/>
                </a:lnTo>
                <a:lnTo>
                  <a:pt x="0" y="587501"/>
                </a:lnTo>
                <a:lnTo>
                  <a:pt x="917448" y="587501"/>
                </a:lnTo>
                <a:lnTo>
                  <a:pt x="917448" y="783335"/>
                </a:lnTo>
                <a:lnTo>
                  <a:pt x="1309116" y="391667"/>
                </a:lnTo>
                <a:lnTo>
                  <a:pt x="917448" y="0"/>
                </a:lnTo>
                <a:close/>
              </a:path>
            </a:pathLst>
          </a:custGeom>
          <a:solidFill>
            <a:srgbClr val="53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57260" y="77723"/>
            <a:ext cx="1862595" cy="3870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1460" cy="5334000"/>
          </a:xfrm>
          <a:custGeom>
            <a:avLst/>
            <a:gdLst/>
            <a:ahLst/>
            <a:cxnLst/>
            <a:rect l="l" t="t" r="r" b="b"/>
            <a:pathLst>
              <a:path w="9141460" h="5334000">
                <a:moveTo>
                  <a:pt x="0" y="5334000"/>
                </a:moveTo>
                <a:lnTo>
                  <a:pt x="9140952" y="5334000"/>
                </a:lnTo>
                <a:lnTo>
                  <a:pt x="9140952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70492" y="762000"/>
            <a:ext cx="2921635" cy="5334000"/>
          </a:xfrm>
          <a:custGeom>
            <a:avLst/>
            <a:gdLst/>
            <a:ahLst/>
            <a:cxnLst/>
            <a:rect l="l" t="t" r="r" b="b"/>
            <a:pathLst>
              <a:path w="2921634" h="5334000">
                <a:moveTo>
                  <a:pt x="0" y="5334000"/>
                </a:moveTo>
                <a:lnTo>
                  <a:pt x="2921507" y="5334000"/>
                </a:lnTo>
                <a:lnTo>
                  <a:pt x="2921507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20467" y="441959"/>
            <a:ext cx="7886700" cy="608330"/>
          </a:xfrm>
          <a:custGeom>
            <a:avLst/>
            <a:gdLst/>
            <a:ahLst/>
            <a:cxnLst/>
            <a:rect l="l" t="t" r="r" b="b"/>
            <a:pathLst>
              <a:path w="7886700" h="608330">
                <a:moveTo>
                  <a:pt x="0" y="608076"/>
                </a:moveTo>
                <a:lnTo>
                  <a:pt x="7886700" y="608076"/>
                </a:lnTo>
                <a:lnTo>
                  <a:pt x="7886700" y="0"/>
                </a:lnTo>
                <a:lnTo>
                  <a:pt x="0" y="0"/>
                </a:lnTo>
                <a:lnTo>
                  <a:pt x="0" y="608076"/>
                </a:lnTo>
                <a:close/>
              </a:path>
            </a:pathLst>
          </a:custGeom>
          <a:solidFill>
            <a:srgbClr val="0D5A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21407" y="1193291"/>
            <a:ext cx="708659" cy="679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24683" y="1193291"/>
            <a:ext cx="7475220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00097" y="501141"/>
            <a:ext cx="7614284" cy="1149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3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Acciones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del </a:t>
            </a:r>
            <a:r>
              <a:rPr sz="2400" b="1" spc="-5" dirty="0">
                <a:solidFill>
                  <a:srgbClr val="FFFFFF"/>
                </a:solidFill>
                <a:latin typeface="Corbel"/>
                <a:cs typeface="Corbel"/>
              </a:rPr>
              <a:t>MINSA frene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a casos coronavirus</a:t>
            </a:r>
            <a:r>
              <a:rPr sz="2400" b="1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rbel"/>
                <a:cs typeface="Corbel"/>
              </a:rPr>
              <a:t>2019-nCoV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4. </a:t>
            </a:r>
            <a:r>
              <a:rPr sz="2400" b="1" spc="-10" dirty="0">
                <a:latin typeface="Calibri"/>
                <a:cs typeface="Calibri"/>
              </a:rPr>
              <a:t>Seguimiento </a:t>
            </a:r>
            <a:r>
              <a:rPr sz="2400" b="1" dirty="0">
                <a:latin typeface="Calibri"/>
                <a:cs typeface="Calibri"/>
              </a:rPr>
              <a:t>de </a:t>
            </a:r>
            <a:r>
              <a:rPr sz="2400" b="1" spc="-10" dirty="0">
                <a:latin typeface="Calibri"/>
                <a:cs typeface="Calibri"/>
              </a:rPr>
              <a:t>contactos </a:t>
            </a:r>
            <a:r>
              <a:rPr sz="2400" b="1" spc="-5" dirty="0">
                <a:latin typeface="Calibri"/>
                <a:cs typeface="Calibri"/>
              </a:rPr>
              <a:t>(identificación </a:t>
            </a:r>
            <a:r>
              <a:rPr sz="2400" b="1" dirty="0">
                <a:latin typeface="Calibri"/>
                <a:cs typeface="Calibri"/>
              </a:rPr>
              <a:t>y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seguimiento)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96667" y="4587240"/>
            <a:ext cx="5218176" cy="679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474722" y="4654118"/>
            <a:ext cx="48399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5. </a:t>
            </a:r>
            <a:r>
              <a:rPr sz="2400" b="1" spc="-5" dirty="0">
                <a:latin typeface="Calibri"/>
                <a:cs typeface="Calibri"/>
              </a:rPr>
              <a:t>Medidas sanitarias </a:t>
            </a:r>
            <a:r>
              <a:rPr sz="2400" b="1" spc="-15" dirty="0">
                <a:latin typeface="Calibri"/>
                <a:cs typeface="Calibri"/>
              </a:rPr>
              <a:t>para </a:t>
            </a:r>
            <a:r>
              <a:rPr sz="2400" b="1" dirty="0">
                <a:latin typeface="Calibri"/>
                <a:cs typeface="Calibri"/>
              </a:rPr>
              <a:t>los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viajeros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3508" y="1775460"/>
            <a:ext cx="4963668" cy="27965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4000" y="77723"/>
            <a:ext cx="1895855" cy="3870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49067" y="5102352"/>
            <a:ext cx="2342387" cy="1543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62144" y="5102352"/>
            <a:ext cx="2058924" cy="15438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91756" y="5102352"/>
            <a:ext cx="2743200" cy="15438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743712"/>
            <a:ext cx="11469624" cy="4908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5414" y="5771520"/>
            <a:ext cx="893025" cy="891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1460" cy="5334000"/>
          </a:xfrm>
          <a:custGeom>
            <a:avLst/>
            <a:gdLst/>
            <a:ahLst/>
            <a:cxnLst/>
            <a:rect l="l" t="t" r="r" b="b"/>
            <a:pathLst>
              <a:path w="9141460" h="5334000">
                <a:moveTo>
                  <a:pt x="0" y="5334000"/>
                </a:moveTo>
                <a:lnTo>
                  <a:pt x="9140952" y="5334000"/>
                </a:lnTo>
                <a:lnTo>
                  <a:pt x="9140952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70492" y="762000"/>
            <a:ext cx="2921635" cy="5334000"/>
          </a:xfrm>
          <a:custGeom>
            <a:avLst/>
            <a:gdLst/>
            <a:ahLst/>
            <a:cxnLst/>
            <a:rect l="l" t="t" r="r" b="b"/>
            <a:pathLst>
              <a:path w="2921634" h="5334000">
                <a:moveTo>
                  <a:pt x="0" y="5334000"/>
                </a:moveTo>
                <a:lnTo>
                  <a:pt x="2921507" y="5334000"/>
                </a:lnTo>
                <a:lnTo>
                  <a:pt x="2921507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20467" y="441959"/>
            <a:ext cx="7886700" cy="608330"/>
          </a:xfrm>
          <a:custGeom>
            <a:avLst/>
            <a:gdLst/>
            <a:ahLst/>
            <a:cxnLst/>
            <a:rect l="l" t="t" r="r" b="b"/>
            <a:pathLst>
              <a:path w="7886700" h="608330">
                <a:moveTo>
                  <a:pt x="0" y="608076"/>
                </a:moveTo>
                <a:lnTo>
                  <a:pt x="7886700" y="608076"/>
                </a:lnTo>
                <a:lnTo>
                  <a:pt x="7886700" y="0"/>
                </a:lnTo>
                <a:lnTo>
                  <a:pt x="0" y="0"/>
                </a:lnTo>
                <a:lnTo>
                  <a:pt x="0" y="608076"/>
                </a:lnTo>
                <a:close/>
              </a:path>
            </a:pathLst>
          </a:custGeom>
          <a:solidFill>
            <a:srgbClr val="0D5A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13507" y="501141"/>
            <a:ext cx="7500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Acciones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del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MINSA frene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a casos coronavirus</a:t>
            </a:r>
            <a:r>
              <a:rPr sz="24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2019-nCoV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21407" y="1121663"/>
            <a:ext cx="3706368" cy="679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00097" y="1189101"/>
            <a:ext cx="3325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6. </a:t>
            </a:r>
            <a:r>
              <a:rPr sz="2400" b="1" spc="-5" dirty="0">
                <a:latin typeface="Calibri"/>
                <a:cs typeface="Calibri"/>
              </a:rPr>
              <a:t>Comunicación </a:t>
            </a:r>
            <a:r>
              <a:rPr sz="2400" b="1" dirty="0">
                <a:latin typeface="Calibri"/>
                <a:cs typeface="Calibri"/>
              </a:rPr>
              <a:t>de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riesgo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79567" y="1406664"/>
            <a:ext cx="3779316" cy="43669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72511" y="1708403"/>
            <a:ext cx="2927604" cy="4366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7816" y="6185915"/>
            <a:ext cx="3396996" cy="463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05803" y="1408912"/>
            <a:ext cx="3752418" cy="46624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24000" y="77723"/>
            <a:ext cx="1895855" cy="3870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7095" y="5757671"/>
            <a:ext cx="915924" cy="950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1460" cy="5334000"/>
          </a:xfrm>
          <a:custGeom>
            <a:avLst/>
            <a:gdLst/>
            <a:ahLst/>
            <a:cxnLst/>
            <a:rect l="l" t="t" r="r" b="b"/>
            <a:pathLst>
              <a:path w="9141460" h="5334000">
                <a:moveTo>
                  <a:pt x="0" y="5334000"/>
                </a:moveTo>
                <a:lnTo>
                  <a:pt x="9140952" y="5334000"/>
                </a:lnTo>
                <a:lnTo>
                  <a:pt x="9140952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70492" y="762000"/>
            <a:ext cx="2921635" cy="5334000"/>
          </a:xfrm>
          <a:custGeom>
            <a:avLst/>
            <a:gdLst/>
            <a:ahLst/>
            <a:cxnLst/>
            <a:rect l="l" t="t" r="r" b="b"/>
            <a:pathLst>
              <a:path w="2921634" h="5334000">
                <a:moveTo>
                  <a:pt x="0" y="5334000"/>
                </a:moveTo>
                <a:lnTo>
                  <a:pt x="2921507" y="5334000"/>
                </a:lnTo>
                <a:lnTo>
                  <a:pt x="2921507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27547" y="1359408"/>
            <a:ext cx="6428740" cy="3415665"/>
          </a:xfrm>
          <a:custGeom>
            <a:avLst/>
            <a:gdLst/>
            <a:ahLst/>
            <a:cxnLst/>
            <a:rect l="l" t="t" r="r" b="b"/>
            <a:pathLst>
              <a:path w="6428740" h="3415665">
                <a:moveTo>
                  <a:pt x="0" y="3415284"/>
                </a:moveTo>
                <a:lnTo>
                  <a:pt x="6428232" y="3415284"/>
                </a:lnTo>
                <a:lnTo>
                  <a:pt x="6428232" y="0"/>
                </a:lnTo>
                <a:lnTo>
                  <a:pt x="0" y="0"/>
                </a:lnTo>
                <a:lnTo>
                  <a:pt x="0" y="3415284"/>
                </a:lnTo>
                <a:close/>
              </a:path>
            </a:pathLst>
          </a:custGeom>
          <a:solidFill>
            <a:srgbClr val="F192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55892" y="1187196"/>
            <a:ext cx="4204715" cy="1507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82284" y="2010155"/>
            <a:ext cx="5551932" cy="15072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95900" y="2833116"/>
            <a:ext cx="6896100" cy="1507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7296" y="3656076"/>
            <a:ext cx="5932932" cy="15072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06871" y="1374140"/>
            <a:ext cx="607123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5400" b="1" spc="-25" dirty="0">
                <a:latin typeface="Arial"/>
                <a:cs typeface="Arial"/>
              </a:rPr>
              <a:t>TOMA </a:t>
            </a:r>
            <a:r>
              <a:rPr sz="5400" b="1" spc="-5" dirty="0">
                <a:latin typeface="Arial"/>
                <a:cs typeface="Arial"/>
              </a:rPr>
              <a:t>DE  </a:t>
            </a:r>
            <a:r>
              <a:rPr sz="5400" b="1" dirty="0">
                <a:latin typeface="Arial"/>
                <a:cs typeface="Arial"/>
              </a:rPr>
              <a:t>MUESTRAS Y  </a:t>
            </a:r>
            <a:r>
              <a:rPr sz="5400" b="1" spc="-5" dirty="0">
                <a:latin typeface="Arial"/>
                <a:cs typeface="Arial"/>
              </a:rPr>
              <a:t>PROCESAMIEN</a:t>
            </a:r>
            <a:r>
              <a:rPr sz="5400" b="1" spc="-105" dirty="0">
                <a:latin typeface="Arial"/>
                <a:cs typeface="Arial"/>
              </a:rPr>
              <a:t>T</a:t>
            </a:r>
            <a:r>
              <a:rPr sz="5400" b="1" spc="-5" dirty="0">
                <a:latin typeface="Arial"/>
                <a:cs typeface="Arial"/>
              </a:rPr>
              <a:t>O  </a:t>
            </a:r>
            <a:r>
              <a:rPr sz="5400" b="1" spc="-45" dirty="0">
                <a:latin typeface="Arial"/>
                <a:cs typeface="Arial"/>
              </a:rPr>
              <a:t>LABORATORIO</a:t>
            </a:r>
            <a:endParaRPr sz="5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274064"/>
            <a:ext cx="5385815" cy="3584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94893" y="3820667"/>
            <a:ext cx="2561826" cy="2450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57371" y="3988308"/>
            <a:ext cx="2814828" cy="2385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0837" y="3281245"/>
            <a:ext cx="2337739" cy="24121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99716" y="382524"/>
            <a:ext cx="3169920" cy="35783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74535" y="3820667"/>
            <a:ext cx="2593848" cy="2761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52907" y="854614"/>
            <a:ext cx="4487342" cy="2676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5414" y="5771520"/>
            <a:ext cx="893025" cy="8912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0641" y="1929765"/>
            <a:ext cx="6370955" cy="322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orbel"/>
                <a:cs typeface="Corbel"/>
              </a:rPr>
              <a:t>Introducir </a:t>
            </a:r>
            <a:r>
              <a:rPr sz="2400" dirty="0">
                <a:latin typeface="Corbel"/>
                <a:cs typeface="Corbel"/>
              </a:rPr>
              <a:t>el </a:t>
            </a:r>
            <a:r>
              <a:rPr sz="2400" spc="-5" dirty="0">
                <a:latin typeface="Corbel"/>
                <a:cs typeface="Corbel"/>
              </a:rPr>
              <a:t>hisopo hasta </a:t>
            </a:r>
            <a:r>
              <a:rPr sz="2400" spc="5" dirty="0">
                <a:latin typeface="Corbel"/>
                <a:cs typeface="Corbel"/>
              </a:rPr>
              <a:t>el </a:t>
            </a:r>
            <a:r>
              <a:rPr sz="2400" spc="-5" dirty="0">
                <a:latin typeface="Corbel"/>
                <a:cs typeface="Corbel"/>
              </a:rPr>
              <a:t>cornete, </a:t>
            </a:r>
            <a:r>
              <a:rPr sz="2400" dirty="0">
                <a:latin typeface="Corbel"/>
                <a:cs typeface="Corbel"/>
              </a:rPr>
              <a:t>dejar por  unos </a:t>
            </a:r>
            <a:r>
              <a:rPr sz="2400" spc="-5" dirty="0">
                <a:latin typeface="Corbel"/>
                <a:cs typeface="Corbel"/>
              </a:rPr>
              <a:t>segundos, </a:t>
            </a:r>
            <a:r>
              <a:rPr sz="2400" dirty="0">
                <a:latin typeface="Corbel"/>
                <a:cs typeface="Corbel"/>
              </a:rPr>
              <a:t>luego </a:t>
            </a:r>
            <a:r>
              <a:rPr sz="2400" spc="-5" dirty="0">
                <a:latin typeface="Corbel"/>
                <a:cs typeface="Corbel"/>
              </a:rPr>
              <a:t>retirar con un movimiento  rotatorio </a:t>
            </a:r>
            <a:r>
              <a:rPr sz="2400" dirty="0">
                <a:latin typeface="Corbel"/>
                <a:cs typeface="Corbel"/>
              </a:rPr>
              <a:t>para poder </a:t>
            </a:r>
            <a:r>
              <a:rPr sz="2400" spc="-5" dirty="0">
                <a:latin typeface="Corbel"/>
                <a:cs typeface="Corbel"/>
              </a:rPr>
              <a:t>obtener</a:t>
            </a:r>
            <a:r>
              <a:rPr sz="2400" spc="-45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células.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2380615" algn="just">
              <a:lnSpc>
                <a:spcPct val="100000"/>
              </a:lnSpc>
            </a:pPr>
            <a:r>
              <a:rPr sz="2400" b="1" u="heavy" dirty="0"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Nota:</a:t>
            </a:r>
            <a:r>
              <a:rPr sz="2400" b="1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Lo </a:t>
            </a:r>
            <a:r>
              <a:rPr sz="2400" dirty="0">
                <a:latin typeface="Corbel"/>
                <a:cs typeface="Corbel"/>
              </a:rPr>
              <a:t>más </a:t>
            </a:r>
            <a:r>
              <a:rPr sz="2400" spc="-5" dirty="0">
                <a:latin typeface="Corbel"/>
                <a:cs typeface="Corbel"/>
              </a:rPr>
              <a:t>importante </a:t>
            </a:r>
            <a:r>
              <a:rPr sz="2400" spc="5" dirty="0">
                <a:latin typeface="Corbel"/>
                <a:cs typeface="Corbel"/>
              </a:rPr>
              <a:t>es  </a:t>
            </a:r>
            <a:r>
              <a:rPr sz="2400" spc="-5" dirty="0">
                <a:latin typeface="Corbel"/>
                <a:cs typeface="Corbel"/>
              </a:rPr>
              <a:t>Obtener </a:t>
            </a:r>
            <a:r>
              <a:rPr sz="2400" dirty="0">
                <a:latin typeface="Corbel"/>
                <a:cs typeface="Corbel"/>
              </a:rPr>
              <a:t>células, </a:t>
            </a:r>
            <a:r>
              <a:rPr sz="2400" spc="-5" dirty="0">
                <a:latin typeface="Corbel"/>
                <a:cs typeface="Corbel"/>
              </a:rPr>
              <a:t>no</a:t>
            </a:r>
            <a:r>
              <a:rPr sz="2400" spc="-70" dirty="0">
                <a:latin typeface="Corbel"/>
                <a:cs typeface="Corbel"/>
              </a:rPr>
              <a:t> </a:t>
            </a:r>
            <a:r>
              <a:rPr sz="2400" dirty="0">
                <a:latin typeface="Corbel"/>
                <a:cs typeface="Corbel"/>
              </a:rPr>
              <a:t>secreciones</a:t>
            </a:r>
            <a:endParaRPr sz="2400">
              <a:latin typeface="Corbel"/>
              <a:cs typeface="Corbel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spc="-5" dirty="0">
                <a:latin typeface="Corbel"/>
                <a:cs typeface="Corbel"/>
              </a:rPr>
              <a:t>Si </a:t>
            </a:r>
            <a:r>
              <a:rPr sz="2400" spc="5" dirty="0">
                <a:latin typeface="Corbel"/>
                <a:cs typeface="Corbel"/>
              </a:rPr>
              <a:t>el </a:t>
            </a:r>
            <a:r>
              <a:rPr sz="2400" dirty="0">
                <a:latin typeface="Corbel"/>
                <a:cs typeface="Corbel"/>
              </a:rPr>
              <a:t>paciente </a:t>
            </a:r>
            <a:r>
              <a:rPr sz="2400" spc="-5" dirty="0">
                <a:latin typeface="Corbel"/>
                <a:cs typeface="Corbel"/>
              </a:rPr>
              <a:t>presente </a:t>
            </a:r>
            <a:r>
              <a:rPr sz="2400" dirty="0">
                <a:latin typeface="Corbel"/>
                <a:cs typeface="Corbel"/>
              </a:rPr>
              <a:t>secreción </a:t>
            </a:r>
            <a:r>
              <a:rPr sz="2400" spc="-5" dirty="0">
                <a:latin typeface="Corbel"/>
                <a:cs typeface="Corbel"/>
              </a:rPr>
              <a:t>mucosa, limpiar  previamente con </a:t>
            </a:r>
            <a:r>
              <a:rPr sz="2400" dirty="0">
                <a:latin typeface="Corbel"/>
                <a:cs typeface="Corbel"/>
              </a:rPr>
              <a:t>un </a:t>
            </a:r>
            <a:r>
              <a:rPr sz="2400" spc="-5" dirty="0">
                <a:latin typeface="Corbel"/>
                <a:cs typeface="Corbel"/>
              </a:rPr>
              <a:t>pañuelo descartable, </a:t>
            </a:r>
            <a:r>
              <a:rPr sz="2400" dirty="0">
                <a:latin typeface="Corbel"/>
                <a:cs typeface="Corbel"/>
              </a:rPr>
              <a:t>antes  </a:t>
            </a:r>
            <a:r>
              <a:rPr sz="2400" spc="-5" dirty="0">
                <a:latin typeface="Corbel"/>
                <a:cs typeface="Corbel"/>
              </a:rPr>
              <a:t>de obtener la</a:t>
            </a:r>
            <a:r>
              <a:rPr sz="2400" spc="15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muestra.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5474" y="1123950"/>
            <a:ext cx="5532120" cy="462280"/>
          </a:xfrm>
          <a:prstGeom prst="rect">
            <a:avLst/>
          </a:prstGeom>
          <a:solidFill>
            <a:srgbClr val="F9B800"/>
          </a:solidFill>
          <a:ln w="10667">
            <a:solidFill>
              <a:srgbClr val="B886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95"/>
              </a:spcBef>
            </a:pPr>
            <a:r>
              <a:rPr sz="2400" spc="-10" dirty="0">
                <a:latin typeface="Calibri"/>
                <a:cs typeface="Calibri"/>
              </a:rPr>
              <a:t>Obtención </a:t>
            </a:r>
            <a:r>
              <a:rPr sz="2400" dirty="0">
                <a:latin typeface="Calibri"/>
                <a:cs typeface="Calibri"/>
              </a:rPr>
              <a:t>de </a:t>
            </a:r>
            <a:r>
              <a:rPr sz="2400" spc="-15" dirty="0">
                <a:latin typeface="Calibri"/>
                <a:cs typeface="Calibri"/>
              </a:rPr>
              <a:t>muestra </a:t>
            </a:r>
            <a:r>
              <a:rPr sz="2400" dirty="0">
                <a:latin typeface="Calibri"/>
                <a:cs typeface="Calibri"/>
              </a:rPr>
              <a:t>de </a:t>
            </a:r>
            <a:r>
              <a:rPr sz="2400" spc="-5" dirty="0">
                <a:latin typeface="Calibri"/>
                <a:cs typeface="Calibri"/>
              </a:rPr>
              <a:t>Hisopado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nasal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41464" y="573023"/>
            <a:ext cx="473202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04213" y="6362496"/>
            <a:ext cx="34994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Fuente: Centro Nacional </a:t>
            </a:r>
            <a:r>
              <a:rPr sz="1000" b="1" dirty="0">
                <a:solidFill>
                  <a:srgbClr val="FF0000"/>
                </a:solidFill>
                <a:latin typeface="Calibri"/>
                <a:cs typeface="Calibri"/>
              </a:rPr>
              <a:t>de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Salud Pública - INS-LVR MINSA -</a:t>
            </a:r>
            <a:r>
              <a:rPr sz="100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Perú.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5414" y="5771520"/>
            <a:ext cx="893025" cy="891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3353" y="2077339"/>
            <a:ext cx="587946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latin typeface="Corbel"/>
                <a:cs typeface="Corbel"/>
              </a:rPr>
              <a:t>Ayudarnos </a:t>
            </a:r>
            <a:r>
              <a:rPr sz="2100" spc="-5" dirty="0">
                <a:latin typeface="Corbel"/>
                <a:cs typeface="Corbel"/>
              </a:rPr>
              <a:t>con </a:t>
            </a:r>
            <a:r>
              <a:rPr sz="2100" dirty="0">
                <a:latin typeface="Corbel"/>
                <a:cs typeface="Corbel"/>
              </a:rPr>
              <a:t>un baja lengua para </a:t>
            </a:r>
            <a:r>
              <a:rPr sz="2100" spc="-5" dirty="0">
                <a:latin typeface="Corbel"/>
                <a:cs typeface="Corbel"/>
              </a:rPr>
              <a:t>hisopar </a:t>
            </a:r>
            <a:r>
              <a:rPr sz="2100" spc="-10" dirty="0">
                <a:latin typeface="Corbel"/>
                <a:cs typeface="Corbel"/>
              </a:rPr>
              <a:t>hasta  </a:t>
            </a:r>
            <a:r>
              <a:rPr sz="2100" dirty="0">
                <a:latin typeface="Corbel"/>
                <a:cs typeface="Corbel"/>
              </a:rPr>
              <a:t>llegar a la parte posterior de la</a:t>
            </a:r>
            <a:r>
              <a:rPr sz="2100" spc="-35" dirty="0">
                <a:latin typeface="Corbel"/>
                <a:cs typeface="Corbel"/>
              </a:rPr>
              <a:t> </a:t>
            </a:r>
            <a:r>
              <a:rPr sz="2100" spc="-5" dirty="0">
                <a:latin typeface="Corbel"/>
                <a:cs typeface="Corbel"/>
              </a:rPr>
              <a:t>faringe</a:t>
            </a:r>
            <a:r>
              <a:rPr sz="2100" b="1" spc="-5" dirty="0"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3638" y="1197102"/>
            <a:ext cx="5919470" cy="457200"/>
          </a:xfrm>
          <a:prstGeom prst="rect">
            <a:avLst/>
          </a:prstGeom>
          <a:solidFill>
            <a:srgbClr val="F9B800"/>
          </a:solidFill>
          <a:ln w="10667">
            <a:solidFill>
              <a:srgbClr val="B886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04"/>
              </a:spcBef>
            </a:pPr>
            <a:r>
              <a:rPr sz="2400" b="1" spc="-10" dirty="0">
                <a:latin typeface="Calibri"/>
                <a:cs typeface="Calibri"/>
              </a:rPr>
              <a:t>Obtención </a:t>
            </a:r>
            <a:r>
              <a:rPr sz="2400" b="1" dirty="0">
                <a:latin typeface="Calibri"/>
                <a:cs typeface="Calibri"/>
              </a:rPr>
              <a:t>de </a:t>
            </a:r>
            <a:r>
              <a:rPr sz="2400" b="1" spc="-15" dirty="0">
                <a:latin typeface="Calibri"/>
                <a:cs typeface="Calibri"/>
              </a:rPr>
              <a:t>muestra </a:t>
            </a:r>
            <a:r>
              <a:rPr sz="2400" b="1" dirty="0">
                <a:latin typeface="Calibri"/>
                <a:cs typeface="Calibri"/>
              </a:rPr>
              <a:t>de </a:t>
            </a:r>
            <a:r>
              <a:rPr sz="2400" b="1" spc="-5" dirty="0">
                <a:latin typeface="Calibri"/>
                <a:cs typeface="Calibri"/>
              </a:rPr>
              <a:t>Hisopado</a:t>
            </a:r>
            <a:r>
              <a:rPr sz="2400" b="1" spc="-10" dirty="0">
                <a:latin typeface="Calibri"/>
                <a:cs typeface="Calibri"/>
              </a:rPr>
              <a:t> faríngeo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99731" y="409955"/>
            <a:ext cx="4901183" cy="5663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9236" y="2942844"/>
            <a:ext cx="2890443" cy="3003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38776" y="6262522"/>
            <a:ext cx="28003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0000"/>
                </a:solidFill>
                <a:latin typeface="Calibri"/>
                <a:cs typeface="Calibri"/>
              </a:rPr>
              <a:t>Fuente: </a:t>
            </a:r>
            <a:r>
              <a:rPr sz="800" b="1" spc="-5" dirty="0">
                <a:solidFill>
                  <a:srgbClr val="FF0000"/>
                </a:solidFill>
                <a:latin typeface="Calibri"/>
                <a:cs typeface="Calibri"/>
              </a:rPr>
              <a:t>Centro Nacional </a:t>
            </a:r>
            <a:r>
              <a:rPr sz="800" b="1" dirty="0">
                <a:solidFill>
                  <a:srgbClr val="FF0000"/>
                </a:solidFill>
                <a:latin typeface="Calibri"/>
                <a:cs typeface="Calibri"/>
              </a:rPr>
              <a:t>de </a:t>
            </a:r>
            <a:r>
              <a:rPr sz="800" b="1" spc="-5" dirty="0">
                <a:solidFill>
                  <a:srgbClr val="FF0000"/>
                </a:solidFill>
                <a:latin typeface="Calibri"/>
                <a:cs typeface="Calibri"/>
              </a:rPr>
              <a:t>Salud Pública </a:t>
            </a:r>
            <a:r>
              <a:rPr sz="800" b="1" dirty="0">
                <a:solidFill>
                  <a:srgbClr val="FF0000"/>
                </a:solidFill>
                <a:latin typeface="Calibri"/>
                <a:cs typeface="Calibri"/>
              </a:rPr>
              <a:t>- INS-LVR MINSA -</a:t>
            </a:r>
            <a:r>
              <a:rPr sz="800" b="1" spc="-1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0000"/>
                </a:solidFill>
                <a:latin typeface="Calibri"/>
                <a:cs typeface="Calibri"/>
              </a:rPr>
              <a:t>Perú.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5414" y="5771520"/>
            <a:ext cx="893025" cy="891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3741" y="896874"/>
            <a:ext cx="9074150" cy="574675"/>
          </a:xfrm>
          <a:custGeom>
            <a:avLst/>
            <a:gdLst/>
            <a:ahLst/>
            <a:cxnLst/>
            <a:rect l="l" t="t" r="r" b="b"/>
            <a:pathLst>
              <a:path w="9074150" h="574675">
                <a:moveTo>
                  <a:pt x="8978138" y="0"/>
                </a:moveTo>
                <a:lnTo>
                  <a:pt x="95758" y="0"/>
                </a:lnTo>
                <a:lnTo>
                  <a:pt x="58485" y="7532"/>
                </a:lnTo>
                <a:lnTo>
                  <a:pt x="28047" y="28066"/>
                </a:lnTo>
                <a:lnTo>
                  <a:pt x="7525" y="58507"/>
                </a:lnTo>
                <a:lnTo>
                  <a:pt x="0" y="95758"/>
                </a:lnTo>
                <a:lnTo>
                  <a:pt x="0" y="478789"/>
                </a:lnTo>
                <a:lnTo>
                  <a:pt x="7525" y="516040"/>
                </a:lnTo>
                <a:lnTo>
                  <a:pt x="28047" y="546481"/>
                </a:lnTo>
                <a:lnTo>
                  <a:pt x="58485" y="567015"/>
                </a:lnTo>
                <a:lnTo>
                  <a:pt x="95758" y="574548"/>
                </a:lnTo>
                <a:lnTo>
                  <a:pt x="8978138" y="574548"/>
                </a:lnTo>
                <a:lnTo>
                  <a:pt x="9015388" y="567015"/>
                </a:lnTo>
                <a:lnTo>
                  <a:pt x="9045829" y="546481"/>
                </a:lnTo>
                <a:lnTo>
                  <a:pt x="9066363" y="516040"/>
                </a:lnTo>
                <a:lnTo>
                  <a:pt x="9073896" y="478789"/>
                </a:lnTo>
                <a:lnTo>
                  <a:pt x="9073896" y="95758"/>
                </a:lnTo>
                <a:lnTo>
                  <a:pt x="9066363" y="58507"/>
                </a:lnTo>
                <a:lnTo>
                  <a:pt x="9045829" y="28066"/>
                </a:lnTo>
                <a:lnTo>
                  <a:pt x="9015388" y="7532"/>
                </a:lnTo>
                <a:lnTo>
                  <a:pt x="89781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3741" y="896874"/>
            <a:ext cx="9074150" cy="574675"/>
          </a:xfrm>
          <a:custGeom>
            <a:avLst/>
            <a:gdLst/>
            <a:ahLst/>
            <a:cxnLst/>
            <a:rect l="l" t="t" r="r" b="b"/>
            <a:pathLst>
              <a:path w="9074150" h="574675">
                <a:moveTo>
                  <a:pt x="0" y="95758"/>
                </a:moveTo>
                <a:lnTo>
                  <a:pt x="7525" y="58507"/>
                </a:lnTo>
                <a:lnTo>
                  <a:pt x="28047" y="28066"/>
                </a:lnTo>
                <a:lnTo>
                  <a:pt x="58485" y="7532"/>
                </a:lnTo>
                <a:lnTo>
                  <a:pt x="95758" y="0"/>
                </a:lnTo>
                <a:lnTo>
                  <a:pt x="8978138" y="0"/>
                </a:lnTo>
                <a:lnTo>
                  <a:pt x="9015388" y="7532"/>
                </a:lnTo>
                <a:lnTo>
                  <a:pt x="9045829" y="28066"/>
                </a:lnTo>
                <a:lnTo>
                  <a:pt x="9066363" y="58507"/>
                </a:lnTo>
                <a:lnTo>
                  <a:pt x="9073896" y="95758"/>
                </a:lnTo>
                <a:lnTo>
                  <a:pt x="9073896" y="478789"/>
                </a:lnTo>
                <a:lnTo>
                  <a:pt x="9066363" y="516040"/>
                </a:lnTo>
                <a:lnTo>
                  <a:pt x="9045829" y="546481"/>
                </a:lnTo>
                <a:lnTo>
                  <a:pt x="9015388" y="567015"/>
                </a:lnTo>
                <a:lnTo>
                  <a:pt x="8978138" y="574548"/>
                </a:lnTo>
                <a:lnTo>
                  <a:pt x="95758" y="574548"/>
                </a:lnTo>
                <a:lnTo>
                  <a:pt x="58485" y="567015"/>
                </a:lnTo>
                <a:lnTo>
                  <a:pt x="28047" y="546481"/>
                </a:lnTo>
                <a:lnTo>
                  <a:pt x="7525" y="516040"/>
                </a:lnTo>
                <a:lnTo>
                  <a:pt x="0" y="478789"/>
                </a:lnTo>
                <a:lnTo>
                  <a:pt x="0" y="95758"/>
                </a:lnTo>
                <a:close/>
              </a:path>
            </a:pathLst>
          </a:custGeom>
          <a:ln w="10668">
            <a:solidFill>
              <a:srgbClr val="E2A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3741" y="2727198"/>
            <a:ext cx="9074150" cy="576580"/>
          </a:xfrm>
          <a:custGeom>
            <a:avLst/>
            <a:gdLst/>
            <a:ahLst/>
            <a:cxnLst/>
            <a:rect l="l" t="t" r="r" b="b"/>
            <a:pathLst>
              <a:path w="9074150" h="576579">
                <a:moveTo>
                  <a:pt x="8977884" y="0"/>
                </a:moveTo>
                <a:lnTo>
                  <a:pt x="96012" y="0"/>
                </a:lnTo>
                <a:lnTo>
                  <a:pt x="58641" y="7536"/>
                </a:lnTo>
                <a:lnTo>
                  <a:pt x="28122" y="28098"/>
                </a:lnTo>
                <a:lnTo>
                  <a:pt x="7545" y="58614"/>
                </a:lnTo>
                <a:lnTo>
                  <a:pt x="0" y="96012"/>
                </a:lnTo>
                <a:lnTo>
                  <a:pt x="0" y="480060"/>
                </a:lnTo>
                <a:lnTo>
                  <a:pt x="7545" y="517457"/>
                </a:lnTo>
                <a:lnTo>
                  <a:pt x="28122" y="547973"/>
                </a:lnTo>
                <a:lnTo>
                  <a:pt x="58641" y="568535"/>
                </a:lnTo>
                <a:lnTo>
                  <a:pt x="96012" y="576072"/>
                </a:lnTo>
                <a:lnTo>
                  <a:pt x="8977884" y="576072"/>
                </a:lnTo>
                <a:lnTo>
                  <a:pt x="9015227" y="568535"/>
                </a:lnTo>
                <a:lnTo>
                  <a:pt x="9045749" y="547973"/>
                </a:lnTo>
                <a:lnTo>
                  <a:pt x="9066341" y="517457"/>
                </a:lnTo>
                <a:lnTo>
                  <a:pt x="9073896" y="480060"/>
                </a:lnTo>
                <a:lnTo>
                  <a:pt x="9073896" y="96012"/>
                </a:lnTo>
                <a:lnTo>
                  <a:pt x="9066341" y="58614"/>
                </a:lnTo>
                <a:lnTo>
                  <a:pt x="9045749" y="28098"/>
                </a:lnTo>
                <a:lnTo>
                  <a:pt x="9015227" y="7536"/>
                </a:lnTo>
                <a:lnTo>
                  <a:pt x="89778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3741" y="2727198"/>
            <a:ext cx="9074150" cy="576580"/>
          </a:xfrm>
          <a:custGeom>
            <a:avLst/>
            <a:gdLst/>
            <a:ahLst/>
            <a:cxnLst/>
            <a:rect l="l" t="t" r="r" b="b"/>
            <a:pathLst>
              <a:path w="9074150" h="576579">
                <a:moveTo>
                  <a:pt x="0" y="96012"/>
                </a:moveTo>
                <a:lnTo>
                  <a:pt x="7545" y="58614"/>
                </a:lnTo>
                <a:lnTo>
                  <a:pt x="28122" y="28098"/>
                </a:lnTo>
                <a:lnTo>
                  <a:pt x="58641" y="7536"/>
                </a:lnTo>
                <a:lnTo>
                  <a:pt x="96012" y="0"/>
                </a:lnTo>
                <a:lnTo>
                  <a:pt x="8977884" y="0"/>
                </a:lnTo>
                <a:lnTo>
                  <a:pt x="9015227" y="7536"/>
                </a:lnTo>
                <a:lnTo>
                  <a:pt x="9045749" y="28098"/>
                </a:lnTo>
                <a:lnTo>
                  <a:pt x="9066341" y="58614"/>
                </a:lnTo>
                <a:lnTo>
                  <a:pt x="9073896" y="96012"/>
                </a:lnTo>
                <a:lnTo>
                  <a:pt x="9073896" y="480060"/>
                </a:lnTo>
                <a:lnTo>
                  <a:pt x="9066341" y="517457"/>
                </a:lnTo>
                <a:lnTo>
                  <a:pt x="9045749" y="547973"/>
                </a:lnTo>
                <a:lnTo>
                  <a:pt x="9015227" y="568535"/>
                </a:lnTo>
                <a:lnTo>
                  <a:pt x="8977884" y="576072"/>
                </a:lnTo>
                <a:lnTo>
                  <a:pt x="96012" y="576072"/>
                </a:lnTo>
                <a:lnTo>
                  <a:pt x="58641" y="568535"/>
                </a:lnTo>
                <a:lnTo>
                  <a:pt x="28122" y="547973"/>
                </a:lnTo>
                <a:lnTo>
                  <a:pt x="7545" y="517457"/>
                </a:lnTo>
                <a:lnTo>
                  <a:pt x="0" y="480060"/>
                </a:lnTo>
                <a:lnTo>
                  <a:pt x="0" y="96012"/>
                </a:lnTo>
                <a:close/>
              </a:path>
            </a:pathLst>
          </a:custGeom>
          <a:ln w="10668">
            <a:solidFill>
              <a:srgbClr val="E2A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85799" y="786275"/>
            <a:ext cx="8519795" cy="3645535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2300" b="1" spc="-5" dirty="0">
                <a:latin typeface="Corbel"/>
                <a:cs typeface="Corbel"/>
              </a:rPr>
              <a:t>Conservación </a:t>
            </a:r>
            <a:r>
              <a:rPr sz="2300" b="1" dirty="0">
                <a:latin typeface="Corbel"/>
                <a:cs typeface="Corbel"/>
              </a:rPr>
              <a:t>de </a:t>
            </a:r>
            <a:r>
              <a:rPr sz="2300" b="1" spc="-5" dirty="0">
                <a:latin typeface="Corbel"/>
                <a:cs typeface="Corbel"/>
              </a:rPr>
              <a:t>las</a:t>
            </a:r>
            <a:r>
              <a:rPr sz="2300" b="1" spc="-40" dirty="0">
                <a:latin typeface="Corbel"/>
                <a:cs typeface="Corbel"/>
              </a:rPr>
              <a:t> </a:t>
            </a:r>
            <a:r>
              <a:rPr sz="2300" b="1" spc="-5" dirty="0">
                <a:latin typeface="Corbel"/>
                <a:cs typeface="Corbel"/>
              </a:rPr>
              <a:t>muestras</a:t>
            </a:r>
            <a:endParaRPr sz="2300">
              <a:latin typeface="Corbel"/>
              <a:cs typeface="Corbel"/>
            </a:endParaRPr>
          </a:p>
          <a:p>
            <a:pPr marL="356870" marR="415925" indent="-172720">
              <a:lnSpc>
                <a:spcPts val="1970"/>
              </a:lnSpc>
              <a:spcBef>
                <a:spcPts val="1295"/>
              </a:spcBef>
              <a:buChar char="•"/>
              <a:tabLst>
                <a:tab pos="357505" algn="l"/>
                <a:tab pos="2620645" algn="l"/>
              </a:tabLst>
            </a:pPr>
            <a:r>
              <a:rPr sz="1800" spc="-5" dirty="0">
                <a:latin typeface="Corbel"/>
                <a:cs typeface="Corbel"/>
              </a:rPr>
              <a:t>Las muestras deben </a:t>
            </a:r>
            <a:r>
              <a:rPr sz="1800" dirty="0">
                <a:latin typeface="Corbel"/>
                <a:cs typeface="Corbel"/>
              </a:rPr>
              <a:t>ser </a:t>
            </a:r>
            <a:r>
              <a:rPr sz="1800" spc="-5" dirty="0">
                <a:latin typeface="Corbel"/>
                <a:cs typeface="Corbel"/>
              </a:rPr>
              <a:t>conservadas </a:t>
            </a:r>
            <a:r>
              <a:rPr sz="1800" dirty="0">
                <a:latin typeface="Corbel"/>
                <a:cs typeface="Corbel"/>
              </a:rPr>
              <a:t>en </a:t>
            </a:r>
            <a:r>
              <a:rPr sz="1800" spc="-5" dirty="0">
                <a:latin typeface="Corbel"/>
                <a:cs typeface="Corbel"/>
              </a:rPr>
              <a:t>cadena </a:t>
            </a:r>
            <a:r>
              <a:rPr sz="1800" dirty="0">
                <a:latin typeface="Corbel"/>
                <a:cs typeface="Corbel"/>
              </a:rPr>
              <a:t>de frío ( 2 - </a:t>
            </a:r>
            <a:r>
              <a:rPr sz="1800" spc="-5" dirty="0">
                <a:latin typeface="Corbel"/>
                <a:cs typeface="Corbel"/>
              </a:rPr>
              <a:t>8° C), evitar congelar </a:t>
            </a:r>
            <a:r>
              <a:rPr sz="1800" dirty="0">
                <a:latin typeface="Corbel"/>
                <a:cs typeface="Corbel"/>
              </a:rPr>
              <a:t>y  </a:t>
            </a:r>
            <a:r>
              <a:rPr sz="1800" spc="-10" dirty="0">
                <a:latin typeface="Corbel"/>
                <a:cs typeface="Corbel"/>
              </a:rPr>
              <a:t>descongelar, </a:t>
            </a:r>
            <a:r>
              <a:rPr sz="1800" spc="-5" dirty="0">
                <a:latin typeface="Corbel"/>
                <a:cs typeface="Corbel"/>
              </a:rPr>
              <a:t> </a:t>
            </a:r>
            <a:r>
              <a:rPr sz="1800" dirty="0">
                <a:latin typeface="Corbel"/>
                <a:cs typeface="Corbel"/>
              </a:rPr>
              <a:t>enviar </a:t>
            </a:r>
            <a:r>
              <a:rPr sz="1800" spc="1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al	laboratorio dentro </a:t>
            </a:r>
            <a:r>
              <a:rPr sz="1800" dirty="0">
                <a:latin typeface="Corbel"/>
                <a:cs typeface="Corbel"/>
              </a:rPr>
              <a:t>de las 24</a:t>
            </a:r>
            <a:r>
              <a:rPr sz="1800" spc="2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horas.</a:t>
            </a:r>
            <a:endParaRPr sz="1800">
              <a:latin typeface="Corbel"/>
              <a:cs typeface="Corbel"/>
            </a:endParaRPr>
          </a:p>
          <a:p>
            <a:pPr marL="356870" indent="-172720">
              <a:lnSpc>
                <a:spcPts val="2070"/>
              </a:lnSpc>
              <a:spcBef>
                <a:spcPts val="229"/>
              </a:spcBef>
              <a:buChar char="•"/>
              <a:tabLst>
                <a:tab pos="357505" algn="l"/>
              </a:tabLst>
            </a:pPr>
            <a:r>
              <a:rPr sz="1800" spc="-5" dirty="0">
                <a:latin typeface="Calibri"/>
                <a:cs typeface="Calibri"/>
              </a:rPr>
              <a:t>Si no se </a:t>
            </a:r>
            <a:r>
              <a:rPr sz="1800" dirty="0">
                <a:latin typeface="Calibri"/>
                <a:cs typeface="Calibri"/>
              </a:rPr>
              <a:t>pueden </a:t>
            </a:r>
            <a:r>
              <a:rPr sz="1800" spc="-5" dirty="0">
                <a:latin typeface="Calibri"/>
                <a:cs typeface="Calibri"/>
              </a:rPr>
              <a:t>enviar </a:t>
            </a:r>
            <a:r>
              <a:rPr sz="1800" spc="-10" dirty="0">
                <a:latin typeface="Calibri"/>
                <a:cs typeface="Calibri"/>
              </a:rPr>
              <a:t>muestras dentro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este </a:t>
            </a:r>
            <a:r>
              <a:rPr sz="1800" spc="-10" dirty="0">
                <a:latin typeface="Calibri"/>
                <a:cs typeface="Calibri"/>
              </a:rPr>
              <a:t>período, </a:t>
            </a:r>
            <a:r>
              <a:rPr sz="1800" spc="-5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recomienda </a:t>
            </a:r>
            <a:r>
              <a:rPr sz="1800" spc="-5" dirty="0">
                <a:latin typeface="Calibri"/>
                <a:cs typeface="Calibri"/>
              </a:rPr>
              <a:t>congelarlas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  <a:p>
            <a:pPr marL="356870">
              <a:lnSpc>
                <a:spcPts val="2070"/>
              </a:lnSpc>
            </a:pPr>
            <a:r>
              <a:rPr sz="1800" spc="-5" dirty="0">
                <a:latin typeface="Calibri"/>
                <a:cs typeface="Calibri"/>
              </a:rPr>
              <a:t>‐70 </a:t>
            </a:r>
            <a:r>
              <a:rPr sz="1800" dirty="0">
                <a:latin typeface="Calibri"/>
                <a:cs typeface="Calibri"/>
              </a:rPr>
              <a:t>°C </a:t>
            </a:r>
            <a:r>
              <a:rPr sz="1800" spc="-5" dirty="0">
                <a:latin typeface="Calibri"/>
                <a:cs typeface="Calibri"/>
              </a:rPr>
              <a:t>(o menos) </a:t>
            </a:r>
            <a:r>
              <a:rPr sz="1800" spc="-15" dirty="0">
                <a:latin typeface="Calibri"/>
                <a:cs typeface="Calibri"/>
              </a:rPr>
              <a:t>hasta </a:t>
            </a:r>
            <a:r>
              <a:rPr sz="1800" spc="-5" dirty="0">
                <a:latin typeface="Calibri"/>
                <a:cs typeface="Calibri"/>
              </a:rPr>
              <a:t>que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5" dirty="0">
                <a:latin typeface="Calibri"/>
                <a:cs typeface="Calibri"/>
              </a:rPr>
              <a:t>envíen (asegurando que se </a:t>
            </a:r>
            <a:r>
              <a:rPr sz="1800" spc="-10" dirty="0">
                <a:latin typeface="Calibri"/>
                <a:cs typeface="Calibri"/>
              </a:rPr>
              <a:t>mantenga </a:t>
            </a:r>
            <a:r>
              <a:rPr sz="1800" spc="-5" dirty="0">
                <a:latin typeface="Calibri"/>
                <a:cs typeface="Calibri"/>
              </a:rPr>
              <a:t>la cadena de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frío).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300" b="1" dirty="0">
                <a:latin typeface="Corbel"/>
                <a:cs typeface="Corbel"/>
              </a:rPr>
              <a:t>El </a:t>
            </a:r>
            <a:r>
              <a:rPr sz="2300" b="1" spc="-5" dirty="0">
                <a:latin typeface="Corbel"/>
                <a:cs typeface="Corbel"/>
              </a:rPr>
              <a:t>traslado </a:t>
            </a:r>
            <a:r>
              <a:rPr sz="2300" b="1" dirty="0">
                <a:latin typeface="Corbel"/>
                <a:cs typeface="Corbel"/>
              </a:rPr>
              <a:t>de </a:t>
            </a:r>
            <a:r>
              <a:rPr sz="2300" b="1" spc="-5" dirty="0">
                <a:latin typeface="Corbel"/>
                <a:cs typeface="Corbel"/>
              </a:rPr>
              <a:t>muestras deben usar </a:t>
            </a:r>
            <a:r>
              <a:rPr sz="2300" b="1" dirty="0">
                <a:latin typeface="Corbel"/>
                <a:cs typeface="Corbel"/>
              </a:rPr>
              <a:t>un </a:t>
            </a:r>
            <a:r>
              <a:rPr sz="2300" b="1" spc="-5" dirty="0">
                <a:latin typeface="Corbel"/>
                <a:cs typeface="Corbel"/>
              </a:rPr>
              <a:t>triple</a:t>
            </a:r>
            <a:r>
              <a:rPr sz="2300" b="1" spc="-55" dirty="0">
                <a:latin typeface="Corbel"/>
                <a:cs typeface="Corbel"/>
              </a:rPr>
              <a:t> </a:t>
            </a:r>
            <a:r>
              <a:rPr sz="2300" b="1" dirty="0">
                <a:latin typeface="Corbel"/>
                <a:cs typeface="Corbel"/>
              </a:rPr>
              <a:t>empaque:</a:t>
            </a:r>
            <a:endParaRPr sz="2300">
              <a:latin typeface="Corbel"/>
              <a:cs typeface="Corbel"/>
            </a:endParaRPr>
          </a:p>
          <a:p>
            <a:pPr marL="356870" indent="-172720">
              <a:lnSpc>
                <a:spcPct val="100000"/>
              </a:lnSpc>
              <a:spcBef>
                <a:spcPts val="980"/>
              </a:spcBef>
              <a:buChar char="•"/>
              <a:tabLst>
                <a:tab pos="357505" algn="l"/>
              </a:tabLst>
            </a:pPr>
            <a:r>
              <a:rPr sz="1800" spc="-5" dirty="0">
                <a:latin typeface="Corbel"/>
                <a:cs typeface="Corbel"/>
              </a:rPr>
              <a:t>Contenedor primario, </a:t>
            </a:r>
            <a:r>
              <a:rPr sz="1800" dirty="0">
                <a:latin typeface="Corbel"/>
                <a:cs typeface="Corbel"/>
              </a:rPr>
              <a:t>deposito </a:t>
            </a:r>
            <a:r>
              <a:rPr sz="1800" spc="-5" dirty="0">
                <a:latin typeface="Corbel"/>
                <a:cs typeface="Corbel"/>
              </a:rPr>
              <a:t>donde </a:t>
            </a:r>
            <a:r>
              <a:rPr sz="1800" dirty="0">
                <a:latin typeface="Corbel"/>
                <a:cs typeface="Corbel"/>
              </a:rPr>
              <a:t>se </a:t>
            </a:r>
            <a:r>
              <a:rPr sz="1800" spc="-5" dirty="0">
                <a:latin typeface="Corbel"/>
                <a:cs typeface="Corbel"/>
              </a:rPr>
              <a:t>coloca </a:t>
            </a:r>
            <a:r>
              <a:rPr sz="1800" dirty="0">
                <a:latin typeface="Corbel"/>
                <a:cs typeface="Corbel"/>
              </a:rPr>
              <a:t>la </a:t>
            </a:r>
            <a:r>
              <a:rPr sz="1800" spc="-5" dirty="0">
                <a:latin typeface="Corbel"/>
                <a:cs typeface="Corbel"/>
              </a:rPr>
              <a:t>muestra (medio </a:t>
            </a:r>
            <a:r>
              <a:rPr sz="1800" dirty="0">
                <a:latin typeface="Corbel"/>
                <a:cs typeface="Corbel"/>
              </a:rPr>
              <a:t>de </a:t>
            </a:r>
            <a:r>
              <a:rPr sz="1800" spc="-5" dirty="0">
                <a:latin typeface="Corbel"/>
                <a:cs typeface="Corbel"/>
              </a:rPr>
              <a:t>transporte</a:t>
            </a:r>
            <a:r>
              <a:rPr sz="1800" spc="2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viral).</a:t>
            </a:r>
            <a:endParaRPr sz="1800">
              <a:latin typeface="Corbel"/>
              <a:cs typeface="Corbel"/>
            </a:endParaRPr>
          </a:p>
          <a:p>
            <a:pPr marL="356870" indent="-172720">
              <a:lnSpc>
                <a:spcPct val="100000"/>
              </a:lnSpc>
              <a:spcBef>
                <a:spcPts val="250"/>
              </a:spcBef>
              <a:buChar char="•"/>
              <a:tabLst>
                <a:tab pos="357505" algn="l"/>
              </a:tabLst>
            </a:pPr>
            <a:r>
              <a:rPr sz="1800" spc="-5" dirty="0">
                <a:latin typeface="Corbel"/>
                <a:cs typeface="Corbel"/>
              </a:rPr>
              <a:t>Contenedor secundario, </a:t>
            </a:r>
            <a:r>
              <a:rPr sz="1800" dirty="0">
                <a:latin typeface="Corbel"/>
                <a:cs typeface="Corbel"/>
              </a:rPr>
              <a:t>recipiente para proteger la</a:t>
            </a:r>
            <a:r>
              <a:rPr sz="1800" spc="-4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muestra.</a:t>
            </a:r>
            <a:endParaRPr sz="1800">
              <a:latin typeface="Corbel"/>
              <a:cs typeface="Corbel"/>
            </a:endParaRPr>
          </a:p>
          <a:p>
            <a:pPr marL="356870" marR="199390" indent="-172720">
              <a:lnSpc>
                <a:spcPts val="1980"/>
              </a:lnSpc>
              <a:spcBef>
                <a:spcPts val="470"/>
              </a:spcBef>
              <a:buChar char="•"/>
              <a:tabLst>
                <a:tab pos="357505" algn="l"/>
              </a:tabLst>
            </a:pPr>
            <a:r>
              <a:rPr sz="1800" spc="-20" dirty="0">
                <a:latin typeface="Corbel"/>
                <a:cs typeface="Corbel"/>
              </a:rPr>
              <a:t>Tercer </a:t>
            </a:r>
            <a:r>
              <a:rPr sz="1800" spc="-5" dirty="0">
                <a:latin typeface="Corbel"/>
                <a:cs typeface="Corbel"/>
              </a:rPr>
              <a:t>Contenedor </a:t>
            </a:r>
            <a:r>
              <a:rPr sz="1800" dirty="0">
                <a:latin typeface="Corbel"/>
                <a:cs typeface="Corbel"/>
              </a:rPr>
              <a:t>, recipiente </a:t>
            </a:r>
            <a:r>
              <a:rPr sz="1800" spc="-5" dirty="0">
                <a:latin typeface="Corbel"/>
                <a:cs typeface="Corbel"/>
              </a:rPr>
              <a:t>cooler </a:t>
            </a:r>
            <a:r>
              <a:rPr sz="1800" dirty="0">
                <a:latin typeface="Corbel"/>
                <a:cs typeface="Corbel"/>
              </a:rPr>
              <a:t>o </a:t>
            </a:r>
            <a:r>
              <a:rPr sz="1800" spc="-5" dirty="0">
                <a:latin typeface="Corbel"/>
                <a:cs typeface="Corbel"/>
              </a:rPr>
              <a:t>caja </a:t>
            </a:r>
            <a:r>
              <a:rPr sz="1800" dirty="0">
                <a:latin typeface="Corbel"/>
                <a:cs typeface="Corbel"/>
              </a:rPr>
              <a:t>de </a:t>
            </a:r>
            <a:r>
              <a:rPr sz="1800" spc="-5" dirty="0">
                <a:latin typeface="Corbel"/>
                <a:cs typeface="Corbel"/>
              </a:rPr>
              <a:t>tecknopor donde </a:t>
            </a:r>
            <a:r>
              <a:rPr sz="1800" dirty="0">
                <a:latin typeface="Corbel"/>
                <a:cs typeface="Corbel"/>
              </a:rPr>
              <a:t>se </a:t>
            </a:r>
            <a:r>
              <a:rPr sz="1800" spc="-5" dirty="0">
                <a:latin typeface="Corbel"/>
                <a:cs typeface="Corbel"/>
              </a:rPr>
              <a:t>coloca cojines </a:t>
            </a:r>
            <a:r>
              <a:rPr sz="1800" dirty="0">
                <a:latin typeface="Corbel"/>
                <a:cs typeface="Corbel"/>
              </a:rPr>
              <a:t>de  </a:t>
            </a:r>
            <a:r>
              <a:rPr sz="1800" spc="-5" dirty="0">
                <a:latin typeface="Corbel"/>
                <a:cs typeface="Corbel"/>
              </a:rPr>
              <a:t>hielo </a:t>
            </a:r>
            <a:r>
              <a:rPr sz="1800" dirty="0">
                <a:latin typeface="Corbel"/>
                <a:cs typeface="Corbel"/>
              </a:rPr>
              <a:t>para </a:t>
            </a:r>
            <a:r>
              <a:rPr sz="1800" spc="-5" dirty="0">
                <a:latin typeface="Corbel"/>
                <a:cs typeface="Corbel"/>
              </a:rPr>
              <a:t>conservar </a:t>
            </a:r>
            <a:r>
              <a:rPr sz="1800" dirty="0">
                <a:latin typeface="Corbel"/>
                <a:cs typeface="Corbel"/>
              </a:rPr>
              <a:t>la </a:t>
            </a:r>
            <a:r>
              <a:rPr sz="1800" spc="-5" dirty="0">
                <a:latin typeface="Corbel"/>
                <a:cs typeface="Corbel"/>
              </a:rPr>
              <a:t>muestra </a:t>
            </a:r>
            <a:r>
              <a:rPr sz="1800" dirty="0">
                <a:latin typeface="Corbel"/>
                <a:cs typeface="Corbel"/>
              </a:rPr>
              <a:t>en </a:t>
            </a:r>
            <a:r>
              <a:rPr sz="1800" spc="-5" dirty="0">
                <a:latin typeface="Corbel"/>
                <a:cs typeface="Corbel"/>
              </a:rPr>
              <a:t>cadena </a:t>
            </a:r>
            <a:r>
              <a:rPr sz="1800" dirty="0">
                <a:latin typeface="Corbel"/>
                <a:cs typeface="Corbel"/>
              </a:rPr>
              <a:t>de frio ( 2 - </a:t>
            </a:r>
            <a:r>
              <a:rPr sz="1800" spc="-5" dirty="0">
                <a:latin typeface="Corbel"/>
                <a:cs typeface="Corbel"/>
              </a:rPr>
              <a:t>8°)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951719" y="3758184"/>
            <a:ext cx="2116835" cy="2350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38671" y="4940808"/>
            <a:ext cx="2936748" cy="1641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48939" y="4852415"/>
            <a:ext cx="2208276" cy="1677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84220" y="5312664"/>
            <a:ext cx="269748" cy="7574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38671" y="5077967"/>
            <a:ext cx="521207" cy="475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11348" y="257302"/>
            <a:ext cx="652525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6FC0"/>
                </a:solidFill>
                <a:latin typeface="Trebuchet MS"/>
                <a:cs typeface="Trebuchet MS"/>
              </a:rPr>
              <a:t>Conservación y transporte de</a:t>
            </a:r>
            <a:r>
              <a:rPr sz="2800" spc="1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006FC0"/>
                </a:solidFill>
                <a:latin typeface="Trebuchet MS"/>
                <a:cs typeface="Trebuchet MS"/>
              </a:rPr>
              <a:t>muestras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01620" y="6646570"/>
            <a:ext cx="25539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0000"/>
                </a:solidFill>
                <a:latin typeface="Calibri"/>
                <a:cs typeface="Calibri"/>
              </a:rPr>
              <a:t>Fuente: </a:t>
            </a:r>
            <a:r>
              <a:rPr sz="800" b="1" spc="-5" dirty="0">
                <a:solidFill>
                  <a:srgbClr val="FF0000"/>
                </a:solidFill>
                <a:latin typeface="Calibri"/>
                <a:cs typeface="Calibri"/>
              </a:rPr>
              <a:t>Centro Nacional </a:t>
            </a:r>
            <a:r>
              <a:rPr sz="800" b="1" dirty="0">
                <a:solidFill>
                  <a:srgbClr val="FF0000"/>
                </a:solidFill>
                <a:latin typeface="Calibri"/>
                <a:cs typeface="Calibri"/>
              </a:rPr>
              <a:t>de </a:t>
            </a:r>
            <a:r>
              <a:rPr sz="800" b="1" spc="-5" dirty="0">
                <a:solidFill>
                  <a:srgbClr val="FF0000"/>
                </a:solidFill>
                <a:latin typeface="Calibri"/>
                <a:cs typeface="Calibri"/>
              </a:rPr>
              <a:t>Salud Pública </a:t>
            </a:r>
            <a:r>
              <a:rPr sz="800" b="1" dirty="0">
                <a:solidFill>
                  <a:srgbClr val="FF0000"/>
                </a:solidFill>
                <a:latin typeface="Calibri"/>
                <a:cs typeface="Calibri"/>
              </a:rPr>
              <a:t>- INS-LVR MINSA</a:t>
            </a:r>
            <a:r>
              <a:rPr sz="800" b="1" spc="-11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0000"/>
                </a:solidFill>
                <a:latin typeface="Calibri"/>
                <a:cs typeface="Calibri"/>
              </a:rPr>
              <a:t>-  Perú.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7214" y="80517"/>
            <a:ext cx="4723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5" dirty="0">
                <a:solidFill>
                  <a:srgbClr val="00AFEF"/>
                </a:solidFill>
                <a:latin typeface="Corbel"/>
                <a:cs typeface="Corbel"/>
              </a:rPr>
              <a:t>Envio </a:t>
            </a:r>
            <a:r>
              <a:rPr sz="3600" spc="-35" dirty="0">
                <a:solidFill>
                  <a:srgbClr val="00AFEF"/>
                </a:solidFill>
                <a:latin typeface="Corbel"/>
                <a:cs typeface="Corbel"/>
              </a:rPr>
              <a:t>de </a:t>
            </a:r>
            <a:r>
              <a:rPr sz="3600" spc="-55" dirty="0">
                <a:solidFill>
                  <a:srgbClr val="00AFEF"/>
                </a:solidFill>
                <a:latin typeface="Corbel"/>
                <a:cs typeface="Corbel"/>
              </a:rPr>
              <a:t>muestras </a:t>
            </a:r>
            <a:r>
              <a:rPr sz="3600" spc="-35" dirty="0">
                <a:solidFill>
                  <a:srgbClr val="00AFEF"/>
                </a:solidFill>
                <a:latin typeface="Corbel"/>
                <a:cs typeface="Corbel"/>
              </a:rPr>
              <a:t>al</a:t>
            </a:r>
            <a:r>
              <a:rPr sz="3600" spc="-380" dirty="0">
                <a:solidFill>
                  <a:srgbClr val="00AFEF"/>
                </a:solidFill>
                <a:latin typeface="Corbel"/>
                <a:cs typeface="Corbel"/>
              </a:rPr>
              <a:t> </a:t>
            </a:r>
            <a:r>
              <a:rPr sz="3600" spc="-45" dirty="0">
                <a:solidFill>
                  <a:srgbClr val="00AFEF"/>
                </a:solidFill>
                <a:latin typeface="Corbel"/>
                <a:cs typeface="Corbel"/>
              </a:rPr>
              <a:t>INS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52600" y="669036"/>
            <a:ext cx="9465564" cy="5663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1460" cy="5334000"/>
          </a:xfrm>
          <a:custGeom>
            <a:avLst/>
            <a:gdLst/>
            <a:ahLst/>
            <a:cxnLst/>
            <a:rect l="l" t="t" r="r" b="b"/>
            <a:pathLst>
              <a:path w="9141460" h="5334000">
                <a:moveTo>
                  <a:pt x="0" y="5334000"/>
                </a:moveTo>
                <a:lnTo>
                  <a:pt x="9140952" y="5334000"/>
                </a:lnTo>
                <a:lnTo>
                  <a:pt x="9140952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70492" y="762000"/>
            <a:ext cx="2921635" cy="5334000"/>
          </a:xfrm>
          <a:custGeom>
            <a:avLst/>
            <a:gdLst/>
            <a:ahLst/>
            <a:cxnLst/>
            <a:rect l="l" t="t" r="r" b="b"/>
            <a:pathLst>
              <a:path w="2921634" h="5334000">
                <a:moveTo>
                  <a:pt x="0" y="5334000"/>
                </a:moveTo>
                <a:lnTo>
                  <a:pt x="2921507" y="5334000"/>
                </a:lnTo>
                <a:lnTo>
                  <a:pt x="2921507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91300" y="2188464"/>
            <a:ext cx="5349240" cy="2586355"/>
          </a:xfrm>
          <a:custGeom>
            <a:avLst/>
            <a:gdLst/>
            <a:ahLst/>
            <a:cxnLst/>
            <a:rect l="l" t="t" r="r" b="b"/>
            <a:pathLst>
              <a:path w="5349240" h="2586354">
                <a:moveTo>
                  <a:pt x="0" y="2586227"/>
                </a:moveTo>
                <a:lnTo>
                  <a:pt x="5349240" y="2586227"/>
                </a:lnTo>
                <a:lnTo>
                  <a:pt x="5349240" y="0"/>
                </a:lnTo>
                <a:lnTo>
                  <a:pt x="0" y="0"/>
                </a:lnTo>
                <a:lnTo>
                  <a:pt x="0" y="2586227"/>
                </a:lnTo>
                <a:close/>
              </a:path>
            </a:pathLst>
          </a:custGeom>
          <a:solidFill>
            <a:srgbClr val="F192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76159" y="2017776"/>
            <a:ext cx="4014215" cy="1507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58356" y="2840735"/>
            <a:ext cx="5449824" cy="15072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61859" y="3663696"/>
            <a:ext cx="3061716" cy="1507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33559" y="3663696"/>
            <a:ext cx="1118616" cy="15072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62159" y="3663696"/>
            <a:ext cx="1652016" cy="15072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69328" y="2204161"/>
            <a:ext cx="4406900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0160" algn="ctr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latin typeface="Arial"/>
                <a:cs typeface="Arial"/>
              </a:rPr>
              <a:t>MANEJO  </a:t>
            </a:r>
            <a:r>
              <a:rPr sz="5400" b="1" spc="-5" dirty="0">
                <a:latin typeface="Arial"/>
                <a:cs typeface="Arial"/>
              </a:rPr>
              <a:t>CLINICO</a:t>
            </a:r>
            <a:r>
              <a:rPr sz="5400" b="1" spc="-70" dirty="0">
                <a:latin typeface="Arial"/>
                <a:cs typeface="Arial"/>
              </a:rPr>
              <a:t> </a:t>
            </a:r>
            <a:r>
              <a:rPr sz="5400" b="1" dirty="0">
                <a:latin typeface="Arial"/>
                <a:cs typeface="Arial"/>
              </a:rPr>
              <a:t>DEL  </a:t>
            </a:r>
            <a:r>
              <a:rPr sz="5400" b="1" spc="-5" dirty="0">
                <a:latin typeface="Arial"/>
                <a:cs typeface="Arial"/>
              </a:rPr>
              <a:t>COVID-19</a:t>
            </a:r>
            <a:endParaRPr sz="5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155" y="1156716"/>
            <a:ext cx="6690359" cy="44241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580" y="1501139"/>
            <a:ext cx="6001512" cy="37353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5384" y="1456944"/>
            <a:ext cx="6090285" cy="3823970"/>
          </a:xfrm>
          <a:custGeom>
            <a:avLst/>
            <a:gdLst/>
            <a:ahLst/>
            <a:cxnLst/>
            <a:rect l="l" t="t" r="r" b="b"/>
            <a:pathLst>
              <a:path w="6090285" h="3823970">
                <a:moveTo>
                  <a:pt x="665784" y="0"/>
                </a:moveTo>
                <a:lnTo>
                  <a:pt x="6089904" y="0"/>
                </a:lnTo>
                <a:lnTo>
                  <a:pt x="6089904" y="3158362"/>
                </a:lnTo>
                <a:lnTo>
                  <a:pt x="6086602" y="3225291"/>
                </a:lnTo>
                <a:lnTo>
                  <a:pt x="6076442" y="3291458"/>
                </a:lnTo>
                <a:lnTo>
                  <a:pt x="6060186" y="3355339"/>
                </a:lnTo>
                <a:lnTo>
                  <a:pt x="6037707" y="3416680"/>
                </a:lnTo>
                <a:lnTo>
                  <a:pt x="6009640" y="3474847"/>
                </a:lnTo>
                <a:lnTo>
                  <a:pt x="5975985" y="3530091"/>
                </a:lnTo>
                <a:lnTo>
                  <a:pt x="5937758" y="3581145"/>
                </a:lnTo>
                <a:lnTo>
                  <a:pt x="5894832" y="3628770"/>
                </a:lnTo>
                <a:lnTo>
                  <a:pt x="5847207" y="3671697"/>
                </a:lnTo>
                <a:lnTo>
                  <a:pt x="5796280" y="3709924"/>
                </a:lnTo>
                <a:lnTo>
                  <a:pt x="5741035" y="3743452"/>
                </a:lnTo>
                <a:lnTo>
                  <a:pt x="5682742" y="3771518"/>
                </a:lnTo>
                <a:lnTo>
                  <a:pt x="5621528" y="3794125"/>
                </a:lnTo>
                <a:lnTo>
                  <a:pt x="5557646" y="3810254"/>
                </a:lnTo>
                <a:lnTo>
                  <a:pt x="5491353" y="3820414"/>
                </a:lnTo>
                <a:lnTo>
                  <a:pt x="5424551" y="3823716"/>
                </a:lnTo>
                <a:lnTo>
                  <a:pt x="0" y="3823716"/>
                </a:lnTo>
                <a:lnTo>
                  <a:pt x="0" y="665733"/>
                </a:lnTo>
                <a:lnTo>
                  <a:pt x="3340" y="598931"/>
                </a:lnTo>
                <a:lnTo>
                  <a:pt x="13550" y="532510"/>
                </a:lnTo>
                <a:lnTo>
                  <a:pt x="30111" y="468883"/>
                </a:lnTo>
                <a:lnTo>
                  <a:pt x="52196" y="407669"/>
                </a:lnTo>
                <a:lnTo>
                  <a:pt x="80327" y="348868"/>
                </a:lnTo>
                <a:lnTo>
                  <a:pt x="113906" y="294004"/>
                </a:lnTo>
                <a:lnTo>
                  <a:pt x="152184" y="242569"/>
                </a:lnTo>
                <a:lnTo>
                  <a:pt x="195478" y="195452"/>
                </a:lnTo>
                <a:lnTo>
                  <a:pt x="242595" y="152145"/>
                </a:lnTo>
                <a:lnTo>
                  <a:pt x="294055" y="113918"/>
                </a:lnTo>
                <a:lnTo>
                  <a:pt x="348894" y="80263"/>
                </a:lnTo>
                <a:lnTo>
                  <a:pt x="407720" y="52196"/>
                </a:lnTo>
                <a:lnTo>
                  <a:pt x="468858" y="30098"/>
                </a:lnTo>
                <a:lnTo>
                  <a:pt x="532536" y="13588"/>
                </a:lnTo>
                <a:lnTo>
                  <a:pt x="598919" y="3301"/>
                </a:lnTo>
                <a:lnTo>
                  <a:pt x="665784" y="0"/>
                </a:lnTo>
                <a:close/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42874" y="837829"/>
            <a:ext cx="4726060" cy="355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13734" y="725246"/>
            <a:ext cx="47561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65" dirty="0">
                <a:solidFill>
                  <a:srgbClr val="C00000"/>
                </a:solidFill>
                <a:latin typeface="Corbel"/>
                <a:cs typeface="Corbel"/>
              </a:rPr>
              <a:t>Características </a:t>
            </a:r>
            <a:r>
              <a:rPr sz="2800" b="1" spc="-60" dirty="0">
                <a:solidFill>
                  <a:srgbClr val="C00000"/>
                </a:solidFill>
                <a:latin typeface="Corbel"/>
                <a:cs typeface="Corbel"/>
              </a:rPr>
              <a:t>clínicas COVID</a:t>
            </a:r>
            <a:r>
              <a:rPr sz="2800" b="1" spc="-29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C00000"/>
                </a:solidFill>
                <a:latin typeface="Corbel"/>
                <a:cs typeface="Corbel"/>
              </a:rPr>
              <a:t>19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5227" y="1568018"/>
            <a:ext cx="46475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orbel"/>
                <a:cs typeface="Corbel"/>
              </a:rPr>
              <a:t>Síntomas </a:t>
            </a:r>
            <a:r>
              <a:rPr sz="3200" dirty="0">
                <a:latin typeface="Corbel"/>
                <a:cs typeface="Corbel"/>
              </a:rPr>
              <a:t>más frecuentes</a:t>
            </a:r>
            <a:r>
              <a:rPr sz="3200" spc="-85" dirty="0">
                <a:latin typeface="Corbel"/>
                <a:cs typeface="Corbel"/>
              </a:rPr>
              <a:t> </a:t>
            </a:r>
            <a:r>
              <a:rPr sz="3200" dirty="0"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9882" y="1951317"/>
            <a:ext cx="5034280" cy="2012314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sz="3200" spc="-5" dirty="0">
                <a:latin typeface="Corbel"/>
                <a:cs typeface="Corbel"/>
              </a:rPr>
              <a:t>-</a:t>
            </a:r>
            <a:r>
              <a:rPr sz="2000" spc="-5" dirty="0">
                <a:latin typeface="Corbel"/>
                <a:cs typeface="Corbel"/>
              </a:rPr>
              <a:t>Fiebre </a:t>
            </a:r>
            <a:r>
              <a:rPr sz="2000" dirty="0">
                <a:latin typeface="Corbel"/>
                <a:cs typeface="Corbel"/>
              </a:rPr>
              <a:t>( 83 </a:t>
            </a:r>
            <a:r>
              <a:rPr sz="2000" spc="-5" dirty="0">
                <a:latin typeface="Corbel"/>
                <a:cs typeface="Corbel"/>
              </a:rPr>
              <a:t>-98%)</a:t>
            </a:r>
            <a:endParaRPr sz="2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000" spc="-35" dirty="0">
                <a:latin typeface="Corbel"/>
                <a:cs typeface="Corbel"/>
              </a:rPr>
              <a:t>-Tos </a:t>
            </a:r>
            <a:r>
              <a:rPr sz="2000" spc="-5" dirty="0">
                <a:latin typeface="Corbel"/>
                <a:cs typeface="Corbel"/>
              </a:rPr>
              <a:t>(76-</a:t>
            </a:r>
            <a:r>
              <a:rPr sz="2000" dirty="0">
                <a:latin typeface="Corbel"/>
                <a:cs typeface="Corbel"/>
              </a:rPr>
              <a:t> </a:t>
            </a:r>
            <a:r>
              <a:rPr sz="2000" spc="-15" dirty="0">
                <a:latin typeface="Corbel"/>
                <a:cs typeface="Corbel"/>
              </a:rPr>
              <a:t>82%)</a:t>
            </a:r>
            <a:endParaRPr sz="2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000" dirty="0">
                <a:latin typeface="Corbel"/>
                <a:cs typeface="Corbel"/>
              </a:rPr>
              <a:t>-Mialgias/fatiga (</a:t>
            </a:r>
            <a:r>
              <a:rPr sz="2000" spc="-50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11-44%)</a:t>
            </a:r>
            <a:endParaRPr sz="2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2000" spc="-5" dirty="0">
                <a:latin typeface="Corbel"/>
                <a:cs typeface="Corbel"/>
              </a:rPr>
              <a:t>-Otros </a:t>
            </a:r>
            <a:r>
              <a:rPr sz="2000" dirty="0">
                <a:latin typeface="Corbel"/>
                <a:cs typeface="Corbel"/>
              </a:rPr>
              <a:t>: </a:t>
            </a:r>
            <a:r>
              <a:rPr sz="2000" spc="-5" dirty="0">
                <a:latin typeface="Corbel"/>
                <a:cs typeface="Corbel"/>
              </a:rPr>
              <a:t>dolor de </a:t>
            </a:r>
            <a:r>
              <a:rPr sz="2000" dirty="0">
                <a:latin typeface="Corbel"/>
                <a:cs typeface="Corbel"/>
              </a:rPr>
              <a:t>garganta, </a:t>
            </a:r>
            <a:r>
              <a:rPr sz="2000" i="1" spc="-5" dirty="0">
                <a:latin typeface="Corbel"/>
                <a:cs typeface="Corbel"/>
              </a:rPr>
              <a:t>dificultad respiratoria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8108" y="4354864"/>
            <a:ext cx="6057900" cy="1645285"/>
          </a:xfrm>
          <a:prstGeom prst="rect">
            <a:avLst/>
          </a:prstGeom>
        </p:spPr>
        <p:txBody>
          <a:bodyPr vert="horz" wrap="square" lIns="0" tIns="1168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20"/>
              </a:spcBef>
            </a:pPr>
            <a:r>
              <a:rPr sz="3200" b="1" dirty="0">
                <a:latin typeface="Corbel"/>
                <a:cs typeface="Corbel"/>
              </a:rPr>
              <a:t>Factores de riesgo </a:t>
            </a:r>
            <a:r>
              <a:rPr sz="3200" b="1" spc="-5" dirty="0">
                <a:latin typeface="Corbel"/>
                <a:cs typeface="Corbel"/>
              </a:rPr>
              <a:t>para severidad</a:t>
            </a:r>
            <a:r>
              <a:rPr sz="3200" b="1" spc="-25" dirty="0">
                <a:latin typeface="Corbel"/>
                <a:cs typeface="Corbel"/>
              </a:rPr>
              <a:t> </a:t>
            </a:r>
            <a:r>
              <a:rPr sz="3200" b="1" dirty="0"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marL="744220">
              <a:lnSpc>
                <a:spcPct val="100000"/>
              </a:lnSpc>
              <a:spcBef>
                <a:spcPts val="815"/>
              </a:spcBef>
            </a:pPr>
            <a:r>
              <a:rPr sz="3200" spc="-5" dirty="0">
                <a:latin typeface="Corbel"/>
                <a:cs typeface="Corbel"/>
              </a:rPr>
              <a:t>-</a:t>
            </a:r>
            <a:r>
              <a:rPr sz="2000" spc="-5" dirty="0">
                <a:latin typeface="Corbel"/>
                <a:cs typeface="Corbel"/>
              </a:rPr>
              <a:t>Edad (adultos </a:t>
            </a:r>
            <a:r>
              <a:rPr sz="2000" dirty="0">
                <a:latin typeface="Corbel"/>
                <a:cs typeface="Corbel"/>
              </a:rPr>
              <a:t>mayores)</a:t>
            </a:r>
            <a:endParaRPr sz="2000">
              <a:latin typeface="Corbel"/>
              <a:cs typeface="Corbel"/>
            </a:endParaRPr>
          </a:p>
          <a:p>
            <a:pPr marL="744220">
              <a:lnSpc>
                <a:spcPct val="100000"/>
              </a:lnSpc>
              <a:spcBef>
                <a:spcPts val="1035"/>
              </a:spcBef>
            </a:pPr>
            <a:r>
              <a:rPr sz="2000" spc="-5" dirty="0">
                <a:latin typeface="Corbel"/>
                <a:cs typeface="Corbel"/>
              </a:rPr>
              <a:t>-Comorbilidad </a:t>
            </a:r>
            <a:r>
              <a:rPr sz="2000" dirty="0">
                <a:latin typeface="Corbel"/>
                <a:cs typeface="Corbel"/>
              </a:rPr>
              <a:t>( DM, </a:t>
            </a:r>
            <a:r>
              <a:rPr sz="2000" spc="-30" dirty="0">
                <a:latin typeface="Corbel"/>
                <a:cs typeface="Corbel"/>
              </a:rPr>
              <a:t>HTA,</a:t>
            </a:r>
            <a:r>
              <a:rPr sz="2000" spc="-40" dirty="0">
                <a:latin typeface="Corbel"/>
                <a:cs typeface="Corbel"/>
              </a:rPr>
              <a:t> </a:t>
            </a:r>
            <a:r>
              <a:rPr sz="2000" spc="-5" dirty="0">
                <a:latin typeface="Corbel"/>
                <a:cs typeface="Corbel"/>
              </a:rPr>
              <a:t>ECV)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9081" y="6403949"/>
            <a:ext cx="7937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orbel"/>
                <a:cs typeface="Corbel"/>
              </a:rPr>
              <a:t>CDC.</a:t>
            </a:r>
            <a:r>
              <a:rPr sz="1400" spc="-75" dirty="0">
                <a:latin typeface="Corbel"/>
                <a:cs typeface="Corbel"/>
              </a:rPr>
              <a:t> </a:t>
            </a:r>
            <a:r>
              <a:rPr sz="1400" spc="-20" dirty="0">
                <a:latin typeface="Corbel"/>
                <a:cs typeface="Corbel"/>
              </a:rPr>
              <a:t>2020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000" y="6769607"/>
            <a:ext cx="3060700" cy="88900"/>
          </a:xfrm>
          <a:custGeom>
            <a:avLst/>
            <a:gdLst/>
            <a:ahLst/>
            <a:cxnLst/>
            <a:rect l="l" t="t" r="r" b="b"/>
            <a:pathLst>
              <a:path w="3060700" h="88900">
                <a:moveTo>
                  <a:pt x="3060192" y="88389"/>
                </a:moveTo>
                <a:lnTo>
                  <a:pt x="3060192" y="0"/>
                </a:lnTo>
                <a:lnTo>
                  <a:pt x="0" y="0"/>
                </a:lnTo>
                <a:lnTo>
                  <a:pt x="0" y="88389"/>
                </a:lnTo>
                <a:lnTo>
                  <a:pt x="3060192" y="88389"/>
                </a:lnTo>
                <a:close/>
              </a:path>
            </a:pathLst>
          </a:custGeom>
          <a:solidFill>
            <a:srgbClr val="A80000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19244" y="6769607"/>
            <a:ext cx="2990215" cy="88900"/>
          </a:xfrm>
          <a:custGeom>
            <a:avLst/>
            <a:gdLst/>
            <a:ahLst/>
            <a:cxnLst/>
            <a:rect l="l" t="t" r="r" b="b"/>
            <a:pathLst>
              <a:path w="2990215" h="88900">
                <a:moveTo>
                  <a:pt x="2990088" y="88389"/>
                </a:moveTo>
                <a:lnTo>
                  <a:pt x="2990088" y="0"/>
                </a:lnTo>
                <a:lnTo>
                  <a:pt x="0" y="0"/>
                </a:lnTo>
                <a:lnTo>
                  <a:pt x="0" y="88389"/>
                </a:lnTo>
                <a:lnTo>
                  <a:pt x="2990088" y="88389"/>
                </a:lnTo>
                <a:close/>
              </a:path>
            </a:pathLst>
          </a:custGeom>
          <a:solidFill>
            <a:srgbClr val="535353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44383" y="6769607"/>
            <a:ext cx="3060700" cy="88900"/>
          </a:xfrm>
          <a:custGeom>
            <a:avLst/>
            <a:gdLst/>
            <a:ahLst/>
            <a:cxnLst/>
            <a:rect l="l" t="t" r="r" b="b"/>
            <a:pathLst>
              <a:path w="3060700" h="88900">
                <a:moveTo>
                  <a:pt x="3060192" y="88389"/>
                </a:moveTo>
                <a:lnTo>
                  <a:pt x="3060192" y="0"/>
                </a:lnTo>
                <a:lnTo>
                  <a:pt x="0" y="0"/>
                </a:lnTo>
                <a:lnTo>
                  <a:pt x="0" y="88389"/>
                </a:lnTo>
                <a:lnTo>
                  <a:pt x="3060192" y="88389"/>
                </a:lnTo>
                <a:close/>
              </a:path>
            </a:pathLst>
          </a:custGeom>
          <a:solidFill>
            <a:srgbClr val="7E7E7E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32204" y="115823"/>
            <a:ext cx="2878836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2958" y="1754251"/>
            <a:ext cx="22218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orbel"/>
                <a:cs typeface="Corbel"/>
              </a:rPr>
              <a:t>Curso</a:t>
            </a:r>
            <a:r>
              <a:rPr sz="3200" spc="-45" dirty="0">
                <a:latin typeface="Corbel"/>
                <a:cs typeface="Corbel"/>
              </a:rPr>
              <a:t> </a:t>
            </a:r>
            <a:r>
              <a:rPr sz="3200" spc="-5" dirty="0">
                <a:latin typeface="Corbel"/>
                <a:cs typeface="Corbel"/>
              </a:rPr>
              <a:t>clínico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272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89"/>
              </a:spcBef>
            </a:pPr>
            <a:r>
              <a:rPr sz="3600" dirty="0"/>
              <a:t>-</a:t>
            </a:r>
            <a:r>
              <a:rPr dirty="0"/>
              <a:t>Riesgo </a:t>
            </a:r>
            <a:r>
              <a:rPr spc="-5" dirty="0"/>
              <a:t>de complicaciones </a:t>
            </a:r>
            <a:r>
              <a:rPr dirty="0"/>
              <a:t>en la </a:t>
            </a:r>
            <a:r>
              <a:rPr spc="-5" dirty="0"/>
              <a:t>2da </a:t>
            </a:r>
            <a:r>
              <a:rPr dirty="0"/>
              <a:t>semana </a:t>
            </a:r>
            <a:r>
              <a:rPr spc="-5" dirty="0"/>
              <a:t>de</a:t>
            </a:r>
            <a:r>
              <a:rPr spc="-85" dirty="0"/>
              <a:t> </a:t>
            </a:r>
            <a:r>
              <a:rPr dirty="0"/>
              <a:t>enfermedad</a:t>
            </a:r>
            <a:endParaRPr sz="3600"/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dirty="0"/>
              <a:t>-SDRA en </a:t>
            </a:r>
            <a:r>
              <a:rPr spc="-10" dirty="0"/>
              <a:t>17-29% </a:t>
            </a:r>
            <a:r>
              <a:rPr dirty="0"/>
              <a:t>pacientes</a:t>
            </a:r>
            <a:r>
              <a:rPr spc="-65" dirty="0"/>
              <a:t> </a:t>
            </a:r>
            <a:r>
              <a:rPr spc="-5" dirty="0"/>
              <a:t>hospitalizados</a:t>
            </a: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pc="-5" dirty="0"/>
              <a:t>-Infecciones </a:t>
            </a:r>
            <a:r>
              <a:rPr dirty="0"/>
              <a:t>secundarias en </a:t>
            </a:r>
            <a:r>
              <a:rPr spc="-5" dirty="0"/>
              <a:t>10% </a:t>
            </a:r>
            <a:r>
              <a:rPr spc="-10" dirty="0"/>
              <a:t>de</a:t>
            </a:r>
            <a:r>
              <a:rPr spc="-40" dirty="0"/>
              <a:t> </a:t>
            </a:r>
            <a:r>
              <a:rPr spc="-5" dirty="0"/>
              <a:t>hospitalizados</a:t>
            </a: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pc="-5" dirty="0"/>
              <a:t>-Necesidad de </a:t>
            </a:r>
            <a:r>
              <a:rPr spc="-10" dirty="0"/>
              <a:t>Ventilación </a:t>
            </a:r>
            <a:r>
              <a:rPr dirty="0"/>
              <a:t>Mecánica en</a:t>
            </a:r>
            <a:r>
              <a:rPr spc="-204" dirty="0"/>
              <a:t> </a:t>
            </a:r>
            <a:r>
              <a:rPr dirty="0"/>
              <a:t>4-10%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22958" y="4699253"/>
            <a:ext cx="37369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Corbel"/>
                <a:cs typeface="Corbel"/>
              </a:rPr>
              <a:t>Pruebas</a:t>
            </a:r>
            <a:r>
              <a:rPr sz="3200" b="1" spc="-15" dirty="0">
                <a:latin typeface="Corbel"/>
                <a:cs typeface="Corbel"/>
              </a:rPr>
              <a:t> </a:t>
            </a:r>
            <a:r>
              <a:rPr sz="3200" b="1" spc="-5" dirty="0">
                <a:latin typeface="Corbel"/>
                <a:cs typeface="Corbel"/>
              </a:rPr>
              <a:t>diagnósticas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4732" y="5281371"/>
            <a:ext cx="696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orbel"/>
                <a:cs typeface="Corbel"/>
              </a:rPr>
              <a:t>-</a:t>
            </a:r>
            <a:r>
              <a:rPr sz="2000" dirty="0">
                <a:latin typeface="Corbel"/>
                <a:cs typeface="Corbel"/>
              </a:rPr>
              <a:t>RT- </a:t>
            </a:r>
            <a:r>
              <a:rPr sz="2000" spc="-5" dirty="0">
                <a:latin typeface="Corbel"/>
                <a:cs typeface="Corbel"/>
              </a:rPr>
              <a:t>PCR </a:t>
            </a:r>
            <a:r>
              <a:rPr sz="2000" dirty="0">
                <a:latin typeface="Corbel"/>
                <a:cs typeface="Corbel"/>
              </a:rPr>
              <a:t>en muestras respiratorias ( </a:t>
            </a:r>
            <a:r>
              <a:rPr sz="2000" spc="-5" dirty="0">
                <a:latin typeface="Corbel"/>
                <a:cs typeface="Corbel"/>
              </a:rPr>
              <a:t>nasofaríngeas, oro</a:t>
            </a:r>
            <a:r>
              <a:rPr sz="2000" spc="-7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faríngeas,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70821" y="5484063"/>
            <a:ext cx="17684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orbel"/>
                <a:cs typeface="Corbel"/>
              </a:rPr>
              <a:t>esputo,</a:t>
            </a:r>
            <a:r>
              <a:rPr sz="2000" spc="-50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aspirado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0053" y="5811723"/>
            <a:ext cx="36741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orbel"/>
                <a:cs typeface="Corbel"/>
              </a:rPr>
              <a:t>traqueal, </a:t>
            </a:r>
            <a:r>
              <a:rPr sz="2000" dirty="0">
                <a:latin typeface="Corbel"/>
                <a:cs typeface="Corbel"/>
              </a:rPr>
              <a:t>lavado </a:t>
            </a:r>
            <a:r>
              <a:rPr sz="2000" spc="-5" dirty="0">
                <a:latin typeface="Corbel"/>
                <a:cs typeface="Corbel"/>
              </a:rPr>
              <a:t>bronquio</a:t>
            </a:r>
            <a:r>
              <a:rPr sz="2000" spc="-2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alveolar)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11652" y="667512"/>
            <a:ext cx="5192267" cy="7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21455" y="747522"/>
            <a:ext cx="47561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65" dirty="0">
                <a:solidFill>
                  <a:srgbClr val="C00000"/>
                </a:solidFill>
                <a:latin typeface="Corbel"/>
                <a:cs typeface="Corbel"/>
              </a:rPr>
              <a:t>Características </a:t>
            </a:r>
            <a:r>
              <a:rPr sz="2800" b="1" spc="-60" dirty="0">
                <a:solidFill>
                  <a:srgbClr val="C00000"/>
                </a:solidFill>
                <a:latin typeface="Corbel"/>
                <a:cs typeface="Corbel"/>
              </a:rPr>
              <a:t>clínicas COVID</a:t>
            </a:r>
            <a:r>
              <a:rPr sz="2800" b="1" spc="-29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C00000"/>
                </a:solidFill>
                <a:latin typeface="Corbel"/>
                <a:cs typeface="Corbel"/>
              </a:rPr>
              <a:t>19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49081" y="6403949"/>
            <a:ext cx="7937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orbel"/>
                <a:cs typeface="Corbel"/>
              </a:rPr>
              <a:t>CDC.</a:t>
            </a:r>
            <a:r>
              <a:rPr sz="1400" spc="-75" dirty="0">
                <a:latin typeface="Corbel"/>
                <a:cs typeface="Corbel"/>
              </a:rPr>
              <a:t> </a:t>
            </a:r>
            <a:r>
              <a:rPr sz="1400" spc="-20" dirty="0">
                <a:latin typeface="Corbel"/>
                <a:cs typeface="Corbel"/>
              </a:rPr>
              <a:t>2020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24000" y="6769607"/>
            <a:ext cx="3060700" cy="88900"/>
          </a:xfrm>
          <a:custGeom>
            <a:avLst/>
            <a:gdLst/>
            <a:ahLst/>
            <a:cxnLst/>
            <a:rect l="l" t="t" r="r" b="b"/>
            <a:pathLst>
              <a:path w="3060700" h="88900">
                <a:moveTo>
                  <a:pt x="3060192" y="88389"/>
                </a:moveTo>
                <a:lnTo>
                  <a:pt x="3060192" y="0"/>
                </a:lnTo>
                <a:lnTo>
                  <a:pt x="0" y="0"/>
                </a:lnTo>
                <a:lnTo>
                  <a:pt x="0" y="88389"/>
                </a:lnTo>
                <a:lnTo>
                  <a:pt x="3060192" y="88389"/>
                </a:lnTo>
                <a:close/>
              </a:path>
            </a:pathLst>
          </a:custGeom>
          <a:solidFill>
            <a:srgbClr val="A80000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19244" y="6769607"/>
            <a:ext cx="2990215" cy="88900"/>
          </a:xfrm>
          <a:custGeom>
            <a:avLst/>
            <a:gdLst/>
            <a:ahLst/>
            <a:cxnLst/>
            <a:rect l="l" t="t" r="r" b="b"/>
            <a:pathLst>
              <a:path w="2990215" h="88900">
                <a:moveTo>
                  <a:pt x="2990088" y="88389"/>
                </a:moveTo>
                <a:lnTo>
                  <a:pt x="2990088" y="0"/>
                </a:lnTo>
                <a:lnTo>
                  <a:pt x="0" y="0"/>
                </a:lnTo>
                <a:lnTo>
                  <a:pt x="0" y="88389"/>
                </a:lnTo>
                <a:lnTo>
                  <a:pt x="2990088" y="88389"/>
                </a:lnTo>
                <a:close/>
              </a:path>
            </a:pathLst>
          </a:custGeom>
          <a:solidFill>
            <a:srgbClr val="535353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44383" y="6769607"/>
            <a:ext cx="3060700" cy="88900"/>
          </a:xfrm>
          <a:custGeom>
            <a:avLst/>
            <a:gdLst/>
            <a:ahLst/>
            <a:cxnLst/>
            <a:rect l="l" t="t" r="r" b="b"/>
            <a:pathLst>
              <a:path w="3060700" h="88900">
                <a:moveTo>
                  <a:pt x="3060192" y="88389"/>
                </a:moveTo>
                <a:lnTo>
                  <a:pt x="3060192" y="0"/>
                </a:lnTo>
                <a:lnTo>
                  <a:pt x="0" y="0"/>
                </a:lnTo>
                <a:lnTo>
                  <a:pt x="0" y="88389"/>
                </a:lnTo>
                <a:lnTo>
                  <a:pt x="3060192" y="88389"/>
                </a:lnTo>
                <a:close/>
              </a:path>
            </a:pathLst>
          </a:custGeom>
          <a:solidFill>
            <a:srgbClr val="7E7E7E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2204" y="115823"/>
            <a:ext cx="2878836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884" y="188976"/>
            <a:ext cx="11814048" cy="6251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9946" y="1881377"/>
            <a:ext cx="43122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Corbel"/>
                <a:cs typeface="Corbel"/>
              </a:rPr>
              <a:t>Hallazgos </a:t>
            </a:r>
            <a:r>
              <a:rPr sz="3200" b="1" dirty="0">
                <a:latin typeface="Corbel"/>
                <a:cs typeface="Corbel"/>
              </a:rPr>
              <a:t>de</a:t>
            </a:r>
            <a:r>
              <a:rPr sz="3200" b="1" spc="-15" dirty="0">
                <a:latin typeface="Corbel"/>
                <a:cs typeface="Corbel"/>
              </a:rPr>
              <a:t> </a:t>
            </a:r>
            <a:r>
              <a:rPr sz="3200" b="1" spc="-5" dirty="0">
                <a:latin typeface="Corbel"/>
                <a:cs typeface="Corbel"/>
              </a:rPr>
              <a:t>laboratorio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17877" y="2615946"/>
            <a:ext cx="4335780" cy="16414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800" spc="-5" dirty="0">
                <a:latin typeface="Corbel"/>
                <a:cs typeface="Corbel"/>
              </a:rPr>
              <a:t>-Leucopenia </a:t>
            </a:r>
            <a:r>
              <a:rPr sz="1800" dirty="0">
                <a:latin typeface="Corbel"/>
                <a:cs typeface="Corbel"/>
              </a:rPr>
              <a:t>(</a:t>
            </a:r>
            <a:r>
              <a:rPr sz="1800" spc="-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9-25%)</a:t>
            </a:r>
            <a:endParaRPr sz="1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800" spc="-5" dirty="0">
                <a:latin typeface="Corbel"/>
                <a:cs typeface="Corbel"/>
              </a:rPr>
              <a:t>-Leucocitosis</a:t>
            </a:r>
            <a:r>
              <a:rPr sz="1800" spc="-3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(24-30%)</a:t>
            </a:r>
            <a:endParaRPr sz="1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800" dirty="0">
                <a:latin typeface="Corbel"/>
                <a:cs typeface="Corbel"/>
              </a:rPr>
              <a:t>-Linfopenia(63%)</a:t>
            </a:r>
            <a:endParaRPr sz="1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800" spc="-5" dirty="0">
                <a:latin typeface="Corbel"/>
                <a:cs typeface="Corbel"/>
              </a:rPr>
              <a:t>-Elevación </a:t>
            </a:r>
            <a:r>
              <a:rPr sz="1800" dirty="0">
                <a:latin typeface="Corbel"/>
                <a:cs typeface="Corbel"/>
              </a:rPr>
              <a:t>de </a:t>
            </a:r>
            <a:r>
              <a:rPr sz="1800" spc="-60" dirty="0">
                <a:latin typeface="Corbel"/>
                <a:cs typeface="Corbel"/>
              </a:rPr>
              <a:t>ALT(</a:t>
            </a:r>
            <a:r>
              <a:rPr sz="1800" spc="-8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37%)</a:t>
            </a:r>
            <a:endParaRPr sz="1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800" dirty="0">
                <a:latin typeface="Corbel"/>
                <a:cs typeface="Corbel"/>
              </a:rPr>
              <a:t>-Procalcitonina </a:t>
            </a:r>
            <a:r>
              <a:rPr sz="1800" spc="-5" dirty="0">
                <a:latin typeface="Corbel"/>
                <a:cs typeface="Corbel"/>
              </a:rPr>
              <a:t>normal </a:t>
            </a:r>
            <a:r>
              <a:rPr sz="1800" dirty="0">
                <a:latin typeface="Corbel"/>
                <a:cs typeface="Corbel"/>
              </a:rPr>
              <a:t>en la </a:t>
            </a:r>
            <a:r>
              <a:rPr sz="1800" spc="-5" dirty="0">
                <a:latin typeface="Corbel"/>
                <a:cs typeface="Corbel"/>
              </a:rPr>
              <a:t>mayoría </a:t>
            </a:r>
            <a:r>
              <a:rPr sz="1800" dirty="0">
                <a:latin typeface="Corbel"/>
                <a:cs typeface="Corbel"/>
              </a:rPr>
              <a:t>de</a:t>
            </a:r>
            <a:r>
              <a:rPr sz="1800" spc="-4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casos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9946" y="4362703"/>
            <a:ext cx="39649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Corbel"/>
                <a:cs typeface="Corbel"/>
              </a:rPr>
              <a:t>Hallazgos</a:t>
            </a:r>
            <a:r>
              <a:rPr sz="3200" b="1" spc="5" dirty="0">
                <a:latin typeface="Corbel"/>
                <a:cs typeface="Corbel"/>
              </a:rPr>
              <a:t> </a:t>
            </a:r>
            <a:r>
              <a:rPr sz="3200" b="1" spc="-5" dirty="0">
                <a:latin typeface="Corbel"/>
                <a:cs typeface="Corbel"/>
              </a:rPr>
              <a:t>radiológicos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7877" y="5085283"/>
            <a:ext cx="4088765" cy="67183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800" spc="-5" dirty="0">
                <a:latin typeface="Corbel"/>
                <a:cs typeface="Corbel"/>
              </a:rPr>
              <a:t>-Compromiso</a:t>
            </a:r>
            <a:r>
              <a:rPr sz="1800" spc="-1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bilateral.</a:t>
            </a:r>
            <a:endParaRPr sz="1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800" spc="-5" dirty="0">
                <a:latin typeface="Corbel"/>
                <a:cs typeface="Corbel"/>
              </a:rPr>
              <a:t>-Opacidades </a:t>
            </a:r>
            <a:r>
              <a:rPr sz="1800" dirty="0">
                <a:latin typeface="Corbel"/>
                <a:cs typeface="Corbel"/>
              </a:rPr>
              <a:t>múltiples en </a:t>
            </a:r>
            <a:r>
              <a:rPr sz="1800" spc="-5" dirty="0">
                <a:latin typeface="Corbel"/>
                <a:cs typeface="Corbel"/>
              </a:rPr>
              <a:t>vidrio</a:t>
            </a:r>
            <a:r>
              <a:rPr sz="1800" spc="-4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esmerilado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33344" y="696468"/>
            <a:ext cx="5192267" cy="7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41878" y="774903"/>
            <a:ext cx="47561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65" dirty="0">
                <a:solidFill>
                  <a:srgbClr val="C00000"/>
                </a:solidFill>
                <a:latin typeface="Corbel"/>
                <a:cs typeface="Corbel"/>
              </a:rPr>
              <a:t>Características </a:t>
            </a:r>
            <a:r>
              <a:rPr sz="2800" spc="-60" dirty="0">
                <a:solidFill>
                  <a:srgbClr val="C00000"/>
                </a:solidFill>
                <a:latin typeface="Corbel"/>
                <a:cs typeface="Corbel"/>
              </a:rPr>
              <a:t>clínicas COVID</a:t>
            </a:r>
            <a:r>
              <a:rPr sz="2800" spc="-29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800" spc="-35" dirty="0">
                <a:solidFill>
                  <a:srgbClr val="C00000"/>
                </a:solidFill>
                <a:latin typeface="Corbel"/>
                <a:cs typeface="Corbel"/>
              </a:rPr>
              <a:t>19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43700" y="2564851"/>
            <a:ext cx="3746979" cy="23956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17394" y="6330797"/>
            <a:ext cx="7937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orbel"/>
                <a:cs typeface="Corbel"/>
              </a:rPr>
              <a:t>CDC.</a:t>
            </a:r>
            <a:r>
              <a:rPr sz="1400" spc="-75" dirty="0">
                <a:latin typeface="Corbel"/>
                <a:cs typeface="Corbel"/>
              </a:rPr>
              <a:t> </a:t>
            </a:r>
            <a:r>
              <a:rPr sz="1400" spc="-20" dirty="0">
                <a:latin typeface="Corbel"/>
                <a:cs typeface="Corbel"/>
              </a:rPr>
              <a:t>2020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4000" y="6769607"/>
            <a:ext cx="3060700" cy="88900"/>
          </a:xfrm>
          <a:custGeom>
            <a:avLst/>
            <a:gdLst/>
            <a:ahLst/>
            <a:cxnLst/>
            <a:rect l="l" t="t" r="r" b="b"/>
            <a:pathLst>
              <a:path w="3060700" h="88900">
                <a:moveTo>
                  <a:pt x="3060192" y="88389"/>
                </a:moveTo>
                <a:lnTo>
                  <a:pt x="3060192" y="0"/>
                </a:lnTo>
                <a:lnTo>
                  <a:pt x="0" y="0"/>
                </a:lnTo>
                <a:lnTo>
                  <a:pt x="0" y="88389"/>
                </a:lnTo>
                <a:lnTo>
                  <a:pt x="3060192" y="88389"/>
                </a:lnTo>
                <a:close/>
              </a:path>
            </a:pathLst>
          </a:custGeom>
          <a:solidFill>
            <a:srgbClr val="A80000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19244" y="6769607"/>
            <a:ext cx="2990215" cy="88900"/>
          </a:xfrm>
          <a:custGeom>
            <a:avLst/>
            <a:gdLst/>
            <a:ahLst/>
            <a:cxnLst/>
            <a:rect l="l" t="t" r="r" b="b"/>
            <a:pathLst>
              <a:path w="2990215" h="88900">
                <a:moveTo>
                  <a:pt x="2990088" y="88389"/>
                </a:moveTo>
                <a:lnTo>
                  <a:pt x="2990088" y="0"/>
                </a:lnTo>
                <a:lnTo>
                  <a:pt x="0" y="0"/>
                </a:lnTo>
                <a:lnTo>
                  <a:pt x="0" y="88389"/>
                </a:lnTo>
                <a:lnTo>
                  <a:pt x="2990088" y="88389"/>
                </a:lnTo>
                <a:close/>
              </a:path>
            </a:pathLst>
          </a:custGeom>
          <a:solidFill>
            <a:srgbClr val="535353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44383" y="6769607"/>
            <a:ext cx="3060700" cy="88900"/>
          </a:xfrm>
          <a:custGeom>
            <a:avLst/>
            <a:gdLst/>
            <a:ahLst/>
            <a:cxnLst/>
            <a:rect l="l" t="t" r="r" b="b"/>
            <a:pathLst>
              <a:path w="3060700" h="88900">
                <a:moveTo>
                  <a:pt x="3060192" y="88389"/>
                </a:moveTo>
                <a:lnTo>
                  <a:pt x="3060192" y="0"/>
                </a:lnTo>
                <a:lnTo>
                  <a:pt x="0" y="0"/>
                </a:lnTo>
                <a:lnTo>
                  <a:pt x="0" y="88389"/>
                </a:lnTo>
                <a:lnTo>
                  <a:pt x="3060192" y="88389"/>
                </a:lnTo>
                <a:close/>
              </a:path>
            </a:pathLst>
          </a:custGeom>
          <a:solidFill>
            <a:srgbClr val="7E7E7E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2204" y="115823"/>
            <a:ext cx="2878836" cy="374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7623" y="1243583"/>
            <a:ext cx="5155691" cy="89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26638" y="1333881"/>
            <a:ext cx="46558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80" dirty="0">
                <a:solidFill>
                  <a:srgbClr val="C00000"/>
                </a:solidFill>
                <a:latin typeface="Corbel"/>
                <a:cs typeface="Corbel"/>
              </a:rPr>
              <a:t>Tratamiento </a:t>
            </a:r>
            <a:r>
              <a:rPr sz="3200" spc="-50" dirty="0">
                <a:solidFill>
                  <a:srgbClr val="C00000"/>
                </a:solidFill>
                <a:latin typeface="Corbel"/>
                <a:cs typeface="Corbel"/>
              </a:rPr>
              <a:t>para </a:t>
            </a:r>
            <a:r>
              <a:rPr sz="3200" spc="-55" dirty="0">
                <a:solidFill>
                  <a:srgbClr val="C00000"/>
                </a:solidFill>
                <a:latin typeface="Corbel"/>
                <a:cs typeface="Corbel"/>
              </a:rPr>
              <a:t>COVID</a:t>
            </a:r>
            <a:r>
              <a:rPr sz="3200" spc="-36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3200" spc="-30" dirty="0">
                <a:solidFill>
                  <a:srgbClr val="C00000"/>
                </a:solidFill>
                <a:latin typeface="Corbel"/>
                <a:cs typeface="Corbel"/>
              </a:rPr>
              <a:t>19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2655" y="2325725"/>
            <a:ext cx="8109584" cy="157988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000" spc="-5" dirty="0">
                <a:latin typeface="Corbel"/>
                <a:cs typeface="Corbel"/>
              </a:rPr>
              <a:t>Al momento </a:t>
            </a:r>
            <a:r>
              <a:rPr sz="2000" b="1" dirty="0">
                <a:latin typeface="Corbel"/>
                <a:cs typeface="Corbel"/>
              </a:rPr>
              <a:t>NO </a:t>
            </a:r>
            <a:r>
              <a:rPr sz="2000" b="1" spc="-40" dirty="0">
                <a:latin typeface="Corbel"/>
                <a:cs typeface="Corbel"/>
              </a:rPr>
              <a:t>HAY </a:t>
            </a:r>
            <a:r>
              <a:rPr sz="2000" b="1" spc="-30" dirty="0">
                <a:latin typeface="Corbel"/>
                <a:cs typeface="Corbel"/>
              </a:rPr>
              <a:t>TRATAMIENTO </a:t>
            </a:r>
            <a:r>
              <a:rPr sz="2000" dirty="0">
                <a:latin typeface="Corbel"/>
                <a:cs typeface="Corbel"/>
              </a:rPr>
              <a:t>específico disponible para el</a:t>
            </a:r>
            <a:r>
              <a:rPr sz="2000" spc="-240" dirty="0">
                <a:latin typeface="Corbel"/>
                <a:cs typeface="Corbel"/>
              </a:rPr>
              <a:t> </a:t>
            </a:r>
            <a:r>
              <a:rPr sz="2000" spc="-5" dirty="0">
                <a:latin typeface="Corbel"/>
                <a:cs typeface="Corbel"/>
              </a:rPr>
              <a:t>COVID-19</a:t>
            </a:r>
            <a:endParaRPr sz="2000">
              <a:latin typeface="Corbel"/>
              <a:cs typeface="Corbel"/>
            </a:endParaRPr>
          </a:p>
          <a:p>
            <a:pPr marL="12700" marR="198755">
              <a:lnSpc>
                <a:spcPts val="2160"/>
              </a:lnSpc>
              <a:spcBef>
                <a:spcPts val="1230"/>
              </a:spcBef>
            </a:pPr>
            <a:r>
              <a:rPr sz="2000" spc="-5" dirty="0">
                <a:latin typeface="Corbel"/>
                <a:cs typeface="Corbel"/>
              </a:rPr>
              <a:t>El </a:t>
            </a:r>
            <a:r>
              <a:rPr sz="2000" dirty="0">
                <a:latin typeface="Corbel"/>
                <a:cs typeface="Corbel"/>
              </a:rPr>
              <a:t>manejo se </a:t>
            </a:r>
            <a:r>
              <a:rPr sz="2000" spc="-5" dirty="0">
                <a:latin typeface="Corbel"/>
                <a:cs typeface="Corbel"/>
              </a:rPr>
              <a:t>orienta </a:t>
            </a:r>
            <a:r>
              <a:rPr sz="2000" dirty="0">
                <a:latin typeface="Corbel"/>
                <a:cs typeface="Corbel"/>
              </a:rPr>
              <a:t>a </a:t>
            </a:r>
            <a:r>
              <a:rPr sz="2000" spc="-5" dirty="0">
                <a:latin typeface="Corbel"/>
                <a:cs typeface="Corbel"/>
              </a:rPr>
              <a:t>evitar complicaciones infecciosas </a:t>
            </a:r>
            <a:r>
              <a:rPr sz="2000" dirty="0">
                <a:latin typeface="Corbel"/>
                <a:cs typeface="Corbel"/>
              </a:rPr>
              <a:t>y brindar </a:t>
            </a:r>
            <a:r>
              <a:rPr sz="2000" spc="-5" dirty="0">
                <a:latin typeface="Corbel"/>
                <a:cs typeface="Corbel"/>
              </a:rPr>
              <a:t>el soporte  hemodinámico </a:t>
            </a:r>
            <a:r>
              <a:rPr sz="2000" dirty="0">
                <a:latin typeface="Corbel"/>
                <a:cs typeface="Corbel"/>
              </a:rPr>
              <a:t>y</a:t>
            </a:r>
            <a:r>
              <a:rPr sz="2000" spc="-2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respiratorio</a:t>
            </a:r>
            <a:endParaRPr sz="2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000" dirty="0">
                <a:latin typeface="Corbel"/>
                <a:cs typeface="Corbel"/>
              </a:rPr>
              <a:t>No se recomienda el </a:t>
            </a:r>
            <a:r>
              <a:rPr sz="2000" spc="-5" dirty="0">
                <a:latin typeface="Corbel"/>
                <a:cs typeface="Corbel"/>
              </a:rPr>
              <a:t>uso </a:t>
            </a:r>
            <a:r>
              <a:rPr sz="2000" spc="-10" dirty="0">
                <a:latin typeface="Corbel"/>
                <a:cs typeface="Corbel"/>
              </a:rPr>
              <a:t>de</a:t>
            </a:r>
            <a:r>
              <a:rPr sz="2000" spc="-20" dirty="0">
                <a:latin typeface="Corbel"/>
                <a:cs typeface="Corbel"/>
              </a:rPr>
              <a:t> </a:t>
            </a:r>
            <a:r>
              <a:rPr sz="2000" spc="-5" dirty="0">
                <a:latin typeface="Corbel"/>
                <a:cs typeface="Corbel"/>
              </a:rPr>
              <a:t>corticosteriodes.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20708" y="6176873"/>
            <a:ext cx="7937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orbel"/>
                <a:cs typeface="Corbel"/>
              </a:rPr>
              <a:t>CDC.</a:t>
            </a:r>
            <a:r>
              <a:rPr sz="1400" spc="-75" dirty="0">
                <a:latin typeface="Corbel"/>
                <a:cs typeface="Corbel"/>
              </a:rPr>
              <a:t> </a:t>
            </a:r>
            <a:r>
              <a:rPr sz="1400" spc="-20" dirty="0">
                <a:latin typeface="Corbel"/>
                <a:cs typeface="Corbel"/>
              </a:rPr>
              <a:t>2020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4000" y="6769607"/>
            <a:ext cx="3060700" cy="88900"/>
          </a:xfrm>
          <a:custGeom>
            <a:avLst/>
            <a:gdLst/>
            <a:ahLst/>
            <a:cxnLst/>
            <a:rect l="l" t="t" r="r" b="b"/>
            <a:pathLst>
              <a:path w="3060700" h="88900">
                <a:moveTo>
                  <a:pt x="3060192" y="88389"/>
                </a:moveTo>
                <a:lnTo>
                  <a:pt x="3060192" y="0"/>
                </a:lnTo>
                <a:lnTo>
                  <a:pt x="0" y="0"/>
                </a:lnTo>
                <a:lnTo>
                  <a:pt x="0" y="88389"/>
                </a:lnTo>
                <a:lnTo>
                  <a:pt x="3060192" y="88389"/>
                </a:lnTo>
                <a:close/>
              </a:path>
            </a:pathLst>
          </a:custGeom>
          <a:solidFill>
            <a:srgbClr val="A80000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19244" y="6769607"/>
            <a:ext cx="2990215" cy="88900"/>
          </a:xfrm>
          <a:custGeom>
            <a:avLst/>
            <a:gdLst/>
            <a:ahLst/>
            <a:cxnLst/>
            <a:rect l="l" t="t" r="r" b="b"/>
            <a:pathLst>
              <a:path w="2990215" h="88900">
                <a:moveTo>
                  <a:pt x="2990088" y="88389"/>
                </a:moveTo>
                <a:lnTo>
                  <a:pt x="2990088" y="0"/>
                </a:lnTo>
                <a:lnTo>
                  <a:pt x="0" y="0"/>
                </a:lnTo>
                <a:lnTo>
                  <a:pt x="0" y="88389"/>
                </a:lnTo>
                <a:lnTo>
                  <a:pt x="2990088" y="88389"/>
                </a:lnTo>
                <a:close/>
              </a:path>
            </a:pathLst>
          </a:custGeom>
          <a:solidFill>
            <a:srgbClr val="535353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44383" y="6769607"/>
            <a:ext cx="3060700" cy="88900"/>
          </a:xfrm>
          <a:custGeom>
            <a:avLst/>
            <a:gdLst/>
            <a:ahLst/>
            <a:cxnLst/>
            <a:rect l="l" t="t" r="r" b="b"/>
            <a:pathLst>
              <a:path w="3060700" h="88900">
                <a:moveTo>
                  <a:pt x="3060192" y="88389"/>
                </a:moveTo>
                <a:lnTo>
                  <a:pt x="3060192" y="0"/>
                </a:lnTo>
                <a:lnTo>
                  <a:pt x="0" y="0"/>
                </a:lnTo>
                <a:lnTo>
                  <a:pt x="0" y="88389"/>
                </a:lnTo>
                <a:lnTo>
                  <a:pt x="3060192" y="88389"/>
                </a:lnTo>
                <a:close/>
              </a:path>
            </a:pathLst>
          </a:custGeom>
          <a:solidFill>
            <a:srgbClr val="7E7E7E">
              <a:alpha val="819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2204" y="115823"/>
            <a:ext cx="2878836" cy="37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6156" y="1551432"/>
            <a:ext cx="2443261" cy="3428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96667" y="1723644"/>
            <a:ext cx="1734820" cy="307975"/>
          </a:xfrm>
          <a:custGeom>
            <a:avLst/>
            <a:gdLst/>
            <a:ahLst/>
            <a:cxnLst/>
            <a:rect l="l" t="t" r="r" b="b"/>
            <a:pathLst>
              <a:path w="1734820" h="307975">
                <a:moveTo>
                  <a:pt x="0" y="307848"/>
                </a:moveTo>
                <a:lnTo>
                  <a:pt x="1734311" y="307848"/>
                </a:lnTo>
                <a:lnTo>
                  <a:pt x="1734311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128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02839" y="1745361"/>
            <a:ext cx="1522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Identificación</a:t>
            </a:r>
            <a:r>
              <a:rPr sz="14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rápida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96667" y="2535935"/>
            <a:ext cx="1734820" cy="523240"/>
          </a:xfrm>
          <a:custGeom>
            <a:avLst/>
            <a:gdLst/>
            <a:ahLst/>
            <a:cxnLst/>
            <a:rect l="l" t="t" r="r" b="b"/>
            <a:pathLst>
              <a:path w="1734820" h="523239">
                <a:moveTo>
                  <a:pt x="0" y="522732"/>
                </a:moveTo>
                <a:lnTo>
                  <a:pt x="1734311" y="522732"/>
                </a:lnTo>
                <a:lnTo>
                  <a:pt x="1734311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solidFill>
            <a:srgbClr val="A7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52776" y="2556763"/>
            <a:ext cx="10242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Diagnostico</a:t>
            </a:r>
            <a:r>
              <a:rPr sz="14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28748" y="2770124"/>
            <a:ext cx="14706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gestión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de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los</a:t>
            </a:r>
            <a:r>
              <a:rPr sz="1400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casos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15895" y="3777996"/>
            <a:ext cx="1815464" cy="741045"/>
          </a:xfrm>
          <a:custGeom>
            <a:avLst/>
            <a:gdLst/>
            <a:ahLst/>
            <a:cxnLst/>
            <a:rect l="l" t="t" r="r" b="b"/>
            <a:pathLst>
              <a:path w="1815464" h="741045">
                <a:moveTo>
                  <a:pt x="0" y="740663"/>
                </a:moveTo>
                <a:lnTo>
                  <a:pt x="1815083" y="740663"/>
                </a:lnTo>
                <a:lnTo>
                  <a:pt x="1815083" y="0"/>
                </a:lnTo>
                <a:lnTo>
                  <a:pt x="0" y="0"/>
                </a:lnTo>
                <a:lnTo>
                  <a:pt x="0" y="740663"/>
                </a:lnTo>
                <a:close/>
              </a:path>
            </a:pathLst>
          </a:custGeom>
          <a:solidFill>
            <a:srgbClr val="BA8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51938" y="3800094"/>
            <a:ext cx="11423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Identificación</a:t>
            </a:r>
            <a:r>
              <a:rPr sz="14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22398" y="4013453"/>
            <a:ext cx="14039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seguimiento de</a:t>
            </a:r>
            <a:r>
              <a:rPr sz="1400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los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50057" y="4226814"/>
            <a:ext cx="7480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contactos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46492" y="1551432"/>
            <a:ext cx="2334895" cy="523240"/>
          </a:xfrm>
          <a:prstGeom prst="rect">
            <a:avLst/>
          </a:prstGeom>
          <a:solidFill>
            <a:srgbClr val="773804"/>
          </a:solidFill>
        </p:spPr>
        <p:txBody>
          <a:bodyPr vert="horz" wrap="square" lIns="0" tIns="33655" rIns="0" bIns="0" rtlCol="0">
            <a:spAutoFit/>
          </a:bodyPr>
          <a:lstStyle/>
          <a:p>
            <a:pPr marL="92710" marR="212090">
              <a:lnSpc>
                <a:spcPct val="100000"/>
              </a:lnSpc>
              <a:spcBef>
                <a:spcPts val="265"/>
              </a:spcBef>
            </a:pP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Prevención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de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infecciones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y 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control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entornos</a:t>
            </a:r>
            <a:r>
              <a:rPr sz="14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sanitarios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46492" y="2830067"/>
            <a:ext cx="2388235" cy="523240"/>
          </a:xfrm>
          <a:prstGeom prst="rect">
            <a:avLst/>
          </a:prstGeom>
          <a:solidFill>
            <a:srgbClr val="6E171A"/>
          </a:solidFill>
        </p:spPr>
        <p:txBody>
          <a:bodyPr vert="horz" wrap="square" lIns="0" tIns="34925" rIns="0" bIns="0" rtlCol="0">
            <a:spAutoFit/>
          </a:bodyPr>
          <a:lstStyle/>
          <a:p>
            <a:pPr marL="408940" marR="142875" indent="-254635">
              <a:lnSpc>
                <a:spcPct val="100000"/>
              </a:lnSpc>
              <a:spcBef>
                <a:spcPts val="275"/>
              </a:spcBef>
            </a:pP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implementación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de medidas  de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salud para</a:t>
            </a:r>
            <a:r>
              <a:rPr sz="14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viajeros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57159" y="4148328"/>
            <a:ext cx="2377440" cy="30797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34290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270"/>
              </a:spcBef>
            </a:pP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Sensibilización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en</a:t>
            </a:r>
            <a:r>
              <a:rPr sz="14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la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54296" y="4994147"/>
            <a:ext cx="2333625" cy="307975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34925" rIns="0" bIns="0" rtlCol="0">
            <a:spAutoFit/>
          </a:bodyPr>
          <a:lstStyle/>
          <a:p>
            <a:pPr marL="255904">
              <a:lnSpc>
                <a:spcPct val="100000"/>
              </a:lnSpc>
              <a:spcBef>
                <a:spcPts val="275"/>
              </a:spcBef>
            </a:pP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Comunicación </a:t>
            </a:r>
            <a:r>
              <a:rPr sz="1400" dirty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14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rbel"/>
                <a:cs typeface="Corbel"/>
              </a:rPr>
              <a:t>riesgos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47900" y="537972"/>
            <a:ext cx="7886700" cy="510540"/>
          </a:xfrm>
          <a:custGeom>
            <a:avLst/>
            <a:gdLst/>
            <a:ahLst/>
            <a:cxnLst/>
            <a:rect l="l" t="t" r="r" b="b"/>
            <a:pathLst>
              <a:path w="7886700" h="510540">
                <a:moveTo>
                  <a:pt x="0" y="510539"/>
                </a:moveTo>
                <a:lnTo>
                  <a:pt x="7886700" y="510539"/>
                </a:lnTo>
                <a:lnTo>
                  <a:pt x="7886700" y="0"/>
                </a:lnTo>
                <a:lnTo>
                  <a:pt x="0" y="0"/>
                </a:lnTo>
                <a:lnTo>
                  <a:pt x="0" y="510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68167" y="460248"/>
            <a:ext cx="6670548" cy="789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077336" y="539877"/>
            <a:ext cx="62331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C00000"/>
                </a:solidFill>
                <a:latin typeface="Corbel"/>
                <a:cs typeface="Corbel"/>
              </a:rPr>
              <a:t>Interrupción de la cadena de</a:t>
            </a:r>
            <a:r>
              <a:rPr sz="2800" spc="4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Corbel"/>
                <a:cs typeface="Corbel"/>
              </a:rPr>
              <a:t>transmisión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92873" y="5096255"/>
            <a:ext cx="2800350" cy="114300"/>
          </a:xfrm>
          <a:custGeom>
            <a:avLst/>
            <a:gdLst/>
            <a:ahLst/>
            <a:cxnLst/>
            <a:rect l="l" t="t" r="r" b="b"/>
            <a:pathLst>
              <a:path w="2800350" h="114300">
                <a:moveTo>
                  <a:pt x="114300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2800350" h="114300">
                <a:moveTo>
                  <a:pt x="266700" y="38100"/>
                </a:moveTo>
                <a:lnTo>
                  <a:pt x="152400" y="38100"/>
                </a:lnTo>
                <a:lnTo>
                  <a:pt x="152400" y="76200"/>
                </a:lnTo>
                <a:lnTo>
                  <a:pt x="266700" y="76200"/>
                </a:lnTo>
                <a:lnTo>
                  <a:pt x="266700" y="38100"/>
                </a:lnTo>
                <a:close/>
              </a:path>
              <a:path w="2800350" h="114300">
                <a:moveTo>
                  <a:pt x="419100" y="38100"/>
                </a:moveTo>
                <a:lnTo>
                  <a:pt x="304800" y="38100"/>
                </a:lnTo>
                <a:lnTo>
                  <a:pt x="304800" y="76200"/>
                </a:lnTo>
                <a:lnTo>
                  <a:pt x="419100" y="76200"/>
                </a:lnTo>
                <a:lnTo>
                  <a:pt x="419100" y="38100"/>
                </a:lnTo>
                <a:close/>
              </a:path>
              <a:path w="2800350" h="114300">
                <a:moveTo>
                  <a:pt x="571500" y="38100"/>
                </a:moveTo>
                <a:lnTo>
                  <a:pt x="457200" y="38100"/>
                </a:lnTo>
                <a:lnTo>
                  <a:pt x="457200" y="76200"/>
                </a:lnTo>
                <a:lnTo>
                  <a:pt x="571500" y="76200"/>
                </a:lnTo>
                <a:lnTo>
                  <a:pt x="571500" y="38100"/>
                </a:lnTo>
                <a:close/>
              </a:path>
              <a:path w="2800350" h="114300">
                <a:moveTo>
                  <a:pt x="723900" y="38100"/>
                </a:moveTo>
                <a:lnTo>
                  <a:pt x="609600" y="38100"/>
                </a:lnTo>
                <a:lnTo>
                  <a:pt x="609600" y="76200"/>
                </a:lnTo>
                <a:lnTo>
                  <a:pt x="723900" y="76200"/>
                </a:lnTo>
                <a:lnTo>
                  <a:pt x="723900" y="38100"/>
                </a:lnTo>
                <a:close/>
              </a:path>
              <a:path w="2800350" h="114300">
                <a:moveTo>
                  <a:pt x="876300" y="38100"/>
                </a:moveTo>
                <a:lnTo>
                  <a:pt x="762000" y="38100"/>
                </a:lnTo>
                <a:lnTo>
                  <a:pt x="762000" y="76200"/>
                </a:lnTo>
                <a:lnTo>
                  <a:pt x="876300" y="76200"/>
                </a:lnTo>
                <a:lnTo>
                  <a:pt x="876300" y="38100"/>
                </a:lnTo>
                <a:close/>
              </a:path>
              <a:path w="2800350" h="114300">
                <a:moveTo>
                  <a:pt x="1028700" y="38100"/>
                </a:moveTo>
                <a:lnTo>
                  <a:pt x="914400" y="38100"/>
                </a:lnTo>
                <a:lnTo>
                  <a:pt x="914400" y="76200"/>
                </a:lnTo>
                <a:lnTo>
                  <a:pt x="1028700" y="76200"/>
                </a:lnTo>
                <a:lnTo>
                  <a:pt x="1028700" y="38100"/>
                </a:lnTo>
                <a:close/>
              </a:path>
              <a:path w="2800350" h="114300">
                <a:moveTo>
                  <a:pt x="1181100" y="38100"/>
                </a:moveTo>
                <a:lnTo>
                  <a:pt x="1066800" y="38100"/>
                </a:lnTo>
                <a:lnTo>
                  <a:pt x="1066800" y="76200"/>
                </a:lnTo>
                <a:lnTo>
                  <a:pt x="1181100" y="76200"/>
                </a:lnTo>
                <a:lnTo>
                  <a:pt x="1181100" y="38100"/>
                </a:lnTo>
                <a:close/>
              </a:path>
              <a:path w="2800350" h="114300">
                <a:moveTo>
                  <a:pt x="1333500" y="38100"/>
                </a:moveTo>
                <a:lnTo>
                  <a:pt x="1219200" y="38100"/>
                </a:lnTo>
                <a:lnTo>
                  <a:pt x="1219200" y="76200"/>
                </a:lnTo>
                <a:lnTo>
                  <a:pt x="1333500" y="76200"/>
                </a:lnTo>
                <a:lnTo>
                  <a:pt x="1333500" y="38100"/>
                </a:lnTo>
                <a:close/>
              </a:path>
              <a:path w="2800350" h="114300">
                <a:moveTo>
                  <a:pt x="1485900" y="38100"/>
                </a:moveTo>
                <a:lnTo>
                  <a:pt x="1371600" y="38100"/>
                </a:lnTo>
                <a:lnTo>
                  <a:pt x="1371600" y="76200"/>
                </a:lnTo>
                <a:lnTo>
                  <a:pt x="1485900" y="76200"/>
                </a:lnTo>
                <a:lnTo>
                  <a:pt x="1485900" y="38100"/>
                </a:lnTo>
                <a:close/>
              </a:path>
              <a:path w="2800350" h="114300">
                <a:moveTo>
                  <a:pt x="1638300" y="38100"/>
                </a:moveTo>
                <a:lnTo>
                  <a:pt x="1524000" y="38100"/>
                </a:lnTo>
                <a:lnTo>
                  <a:pt x="1524000" y="76200"/>
                </a:lnTo>
                <a:lnTo>
                  <a:pt x="1638300" y="76200"/>
                </a:lnTo>
                <a:lnTo>
                  <a:pt x="1638300" y="38100"/>
                </a:lnTo>
                <a:close/>
              </a:path>
              <a:path w="2800350" h="114300">
                <a:moveTo>
                  <a:pt x="1790700" y="38100"/>
                </a:moveTo>
                <a:lnTo>
                  <a:pt x="1676400" y="38100"/>
                </a:lnTo>
                <a:lnTo>
                  <a:pt x="1676400" y="76200"/>
                </a:lnTo>
                <a:lnTo>
                  <a:pt x="1790700" y="76200"/>
                </a:lnTo>
                <a:lnTo>
                  <a:pt x="1790700" y="38100"/>
                </a:lnTo>
                <a:close/>
              </a:path>
              <a:path w="2800350" h="114300">
                <a:moveTo>
                  <a:pt x="1943100" y="38100"/>
                </a:moveTo>
                <a:lnTo>
                  <a:pt x="1828800" y="38100"/>
                </a:lnTo>
                <a:lnTo>
                  <a:pt x="1828800" y="76200"/>
                </a:lnTo>
                <a:lnTo>
                  <a:pt x="1943100" y="76200"/>
                </a:lnTo>
                <a:lnTo>
                  <a:pt x="1943100" y="38100"/>
                </a:lnTo>
                <a:close/>
              </a:path>
              <a:path w="2800350" h="114300">
                <a:moveTo>
                  <a:pt x="2095500" y="38100"/>
                </a:moveTo>
                <a:lnTo>
                  <a:pt x="1981200" y="38100"/>
                </a:lnTo>
                <a:lnTo>
                  <a:pt x="1981200" y="76200"/>
                </a:lnTo>
                <a:lnTo>
                  <a:pt x="2095500" y="76200"/>
                </a:lnTo>
                <a:lnTo>
                  <a:pt x="2095500" y="38100"/>
                </a:lnTo>
                <a:close/>
              </a:path>
              <a:path w="2800350" h="114300">
                <a:moveTo>
                  <a:pt x="2247900" y="38100"/>
                </a:moveTo>
                <a:lnTo>
                  <a:pt x="2133600" y="38100"/>
                </a:lnTo>
                <a:lnTo>
                  <a:pt x="2133600" y="76200"/>
                </a:lnTo>
                <a:lnTo>
                  <a:pt x="2247900" y="76200"/>
                </a:lnTo>
                <a:lnTo>
                  <a:pt x="2247900" y="38100"/>
                </a:lnTo>
                <a:close/>
              </a:path>
              <a:path w="2800350" h="114300">
                <a:moveTo>
                  <a:pt x="2400300" y="38100"/>
                </a:moveTo>
                <a:lnTo>
                  <a:pt x="2286000" y="38100"/>
                </a:lnTo>
                <a:lnTo>
                  <a:pt x="2286000" y="76200"/>
                </a:lnTo>
                <a:lnTo>
                  <a:pt x="2400300" y="76200"/>
                </a:lnTo>
                <a:lnTo>
                  <a:pt x="2400300" y="38100"/>
                </a:lnTo>
                <a:close/>
              </a:path>
              <a:path w="2800350" h="114300">
                <a:moveTo>
                  <a:pt x="2552700" y="38100"/>
                </a:moveTo>
                <a:lnTo>
                  <a:pt x="2438400" y="38100"/>
                </a:lnTo>
                <a:lnTo>
                  <a:pt x="2438400" y="76200"/>
                </a:lnTo>
                <a:lnTo>
                  <a:pt x="2552700" y="76200"/>
                </a:lnTo>
                <a:lnTo>
                  <a:pt x="2552700" y="38100"/>
                </a:lnTo>
                <a:close/>
              </a:path>
              <a:path w="2800350" h="114300">
                <a:moveTo>
                  <a:pt x="2686050" y="0"/>
                </a:moveTo>
                <a:lnTo>
                  <a:pt x="2686050" y="114300"/>
                </a:lnTo>
                <a:lnTo>
                  <a:pt x="2762250" y="76200"/>
                </a:lnTo>
                <a:lnTo>
                  <a:pt x="2705100" y="76200"/>
                </a:lnTo>
                <a:lnTo>
                  <a:pt x="2705100" y="38100"/>
                </a:lnTo>
                <a:lnTo>
                  <a:pt x="2762250" y="38100"/>
                </a:lnTo>
                <a:lnTo>
                  <a:pt x="2686050" y="0"/>
                </a:lnTo>
                <a:close/>
              </a:path>
              <a:path w="2800350" h="114300">
                <a:moveTo>
                  <a:pt x="2686050" y="38100"/>
                </a:moveTo>
                <a:lnTo>
                  <a:pt x="2590800" y="38100"/>
                </a:lnTo>
                <a:lnTo>
                  <a:pt x="2590800" y="76200"/>
                </a:lnTo>
                <a:lnTo>
                  <a:pt x="2686050" y="76200"/>
                </a:lnTo>
                <a:lnTo>
                  <a:pt x="2686050" y="38100"/>
                </a:lnTo>
                <a:close/>
              </a:path>
              <a:path w="2800350" h="114300">
                <a:moveTo>
                  <a:pt x="2762250" y="38100"/>
                </a:moveTo>
                <a:lnTo>
                  <a:pt x="2705100" y="38100"/>
                </a:lnTo>
                <a:lnTo>
                  <a:pt x="2705100" y="76200"/>
                </a:lnTo>
                <a:lnTo>
                  <a:pt x="2762250" y="76200"/>
                </a:lnTo>
                <a:lnTo>
                  <a:pt x="2800350" y="57150"/>
                </a:lnTo>
                <a:lnTo>
                  <a:pt x="2762250" y="3810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6514" y="5091684"/>
            <a:ext cx="2828925" cy="114300"/>
          </a:xfrm>
          <a:custGeom>
            <a:avLst/>
            <a:gdLst/>
            <a:ahLst/>
            <a:cxnLst/>
            <a:rect l="l" t="t" r="r" b="b"/>
            <a:pathLst>
              <a:path w="2828925" h="114300">
                <a:moveTo>
                  <a:pt x="2828925" y="38100"/>
                </a:moveTo>
                <a:lnTo>
                  <a:pt x="2714625" y="38100"/>
                </a:lnTo>
                <a:lnTo>
                  <a:pt x="2714625" y="76200"/>
                </a:lnTo>
                <a:lnTo>
                  <a:pt x="2828925" y="76200"/>
                </a:lnTo>
                <a:lnTo>
                  <a:pt x="2828925" y="38100"/>
                </a:lnTo>
                <a:close/>
              </a:path>
              <a:path w="2828925" h="114300">
                <a:moveTo>
                  <a:pt x="2676525" y="38100"/>
                </a:moveTo>
                <a:lnTo>
                  <a:pt x="2562225" y="38100"/>
                </a:lnTo>
                <a:lnTo>
                  <a:pt x="2562225" y="76200"/>
                </a:lnTo>
                <a:lnTo>
                  <a:pt x="2676525" y="76200"/>
                </a:lnTo>
                <a:lnTo>
                  <a:pt x="2676525" y="38100"/>
                </a:lnTo>
                <a:close/>
              </a:path>
              <a:path w="2828925" h="114300">
                <a:moveTo>
                  <a:pt x="2524125" y="38100"/>
                </a:moveTo>
                <a:lnTo>
                  <a:pt x="2409825" y="38100"/>
                </a:lnTo>
                <a:lnTo>
                  <a:pt x="2409825" y="76200"/>
                </a:lnTo>
                <a:lnTo>
                  <a:pt x="2524125" y="76200"/>
                </a:lnTo>
                <a:lnTo>
                  <a:pt x="2524125" y="38100"/>
                </a:lnTo>
                <a:close/>
              </a:path>
              <a:path w="2828925" h="114300">
                <a:moveTo>
                  <a:pt x="2371725" y="38100"/>
                </a:moveTo>
                <a:lnTo>
                  <a:pt x="2257425" y="38100"/>
                </a:lnTo>
                <a:lnTo>
                  <a:pt x="2257425" y="76200"/>
                </a:lnTo>
                <a:lnTo>
                  <a:pt x="2371725" y="76200"/>
                </a:lnTo>
                <a:lnTo>
                  <a:pt x="2371725" y="38100"/>
                </a:lnTo>
                <a:close/>
              </a:path>
              <a:path w="2828925" h="114300">
                <a:moveTo>
                  <a:pt x="2219325" y="38100"/>
                </a:moveTo>
                <a:lnTo>
                  <a:pt x="2105025" y="38100"/>
                </a:lnTo>
                <a:lnTo>
                  <a:pt x="2105025" y="76200"/>
                </a:lnTo>
                <a:lnTo>
                  <a:pt x="2219325" y="76200"/>
                </a:lnTo>
                <a:lnTo>
                  <a:pt x="2219325" y="38100"/>
                </a:lnTo>
                <a:close/>
              </a:path>
              <a:path w="2828925" h="114300">
                <a:moveTo>
                  <a:pt x="2066925" y="38100"/>
                </a:moveTo>
                <a:lnTo>
                  <a:pt x="1952625" y="38100"/>
                </a:lnTo>
                <a:lnTo>
                  <a:pt x="1952625" y="76200"/>
                </a:lnTo>
                <a:lnTo>
                  <a:pt x="2066925" y="76200"/>
                </a:lnTo>
                <a:lnTo>
                  <a:pt x="2066925" y="38100"/>
                </a:lnTo>
                <a:close/>
              </a:path>
              <a:path w="2828925" h="114300">
                <a:moveTo>
                  <a:pt x="1914525" y="38100"/>
                </a:moveTo>
                <a:lnTo>
                  <a:pt x="1800225" y="38100"/>
                </a:lnTo>
                <a:lnTo>
                  <a:pt x="1800225" y="76200"/>
                </a:lnTo>
                <a:lnTo>
                  <a:pt x="1914525" y="76200"/>
                </a:lnTo>
                <a:lnTo>
                  <a:pt x="1914525" y="38100"/>
                </a:lnTo>
                <a:close/>
              </a:path>
              <a:path w="2828925" h="114300">
                <a:moveTo>
                  <a:pt x="1762125" y="38100"/>
                </a:moveTo>
                <a:lnTo>
                  <a:pt x="1647825" y="38100"/>
                </a:lnTo>
                <a:lnTo>
                  <a:pt x="1647825" y="76200"/>
                </a:lnTo>
                <a:lnTo>
                  <a:pt x="1762125" y="76200"/>
                </a:lnTo>
                <a:lnTo>
                  <a:pt x="1762125" y="38100"/>
                </a:lnTo>
                <a:close/>
              </a:path>
              <a:path w="2828925" h="114300">
                <a:moveTo>
                  <a:pt x="1609725" y="38100"/>
                </a:moveTo>
                <a:lnTo>
                  <a:pt x="1495425" y="38100"/>
                </a:lnTo>
                <a:lnTo>
                  <a:pt x="1495425" y="76200"/>
                </a:lnTo>
                <a:lnTo>
                  <a:pt x="1609725" y="76200"/>
                </a:lnTo>
                <a:lnTo>
                  <a:pt x="1609725" y="38100"/>
                </a:lnTo>
                <a:close/>
              </a:path>
              <a:path w="2828925" h="114300">
                <a:moveTo>
                  <a:pt x="1457325" y="38100"/>
                </a:moveTo>
                <a:lnTo>
                  <a:pt x="1343025" y="38100"/>
                </a:lnTo>
                <a:lnTo>
                  <a:pt x="1343025" y="76200"/>
                </a:lnTo>
                <a:lnTo>
                  <a:pt x="1457325" y="76200"/>
                </a:lnTo>
                <a:lnTo>
                  <a:pt x="1457325" y="38100"/>
                </a:lnTo>
                <a:close/>
              </a:path>
              <a:path w="2828925" h="114300">
                <a:moveTo>
                  <a:pt x="1304925" y="38100"/>
                </a:moveTo>
                <a:lnTo>
                  <a:pt x="1190625" y="38100"/>
                </a:lnTo>
                <a:lnTo>
                  <a:pt x="1190625" y="76200"/>
                </a:lnTo>
                <a:lnTo>
                  <a:pt x="1304925" y="76200"/>
                </a:lnTo>
                <a:lnTo>
                  <a:pt x="1304925" y="38100"/>
                </a:lnTo>
                <a:close/>
              </a:path>
              <a:path w="2828925" h="114300">
                <a:moveTo>
                  <a:pt x="1152525" y="38100"/>
                </a:moveTo>
                <a:lnTo>
                  <a:pt x="1038225" y="38100"/>
                </a:lnTo>
                <a:lnTo>
                  <a:pt x="1038225" y="76200"/>
                </a:lnTo>
                <a:lnTo>
                  <a:pt x="1152525" y="76200"/>
                </a:lnTo>
                <a:lnTo>
                  <a:pt x="1152525" y="38100"/>
                </a:lnTo>
                <a:close/>
              </a:path>
              <a:path w="2828925" h="114300">
                <a:moveTo>
                  <a:pt x="1000125" y="38100"/>
                </a:moveTo>
                <a:lnTo>
                  <a:pt x="885825" y="38100"/>
                </a:lnTo>
                <a:lnTo>
                  <a:pt x="885825" y="76200"/>
                </a:lnTo>
                <a:lnTo>
                  <a:pt x="1000125" y="76200"/>
                </a:lnTo>
                <a:lnTo>
                  <a:pt x="1000125" y="38100"/>
                </a:lnTo>
                <a:close/>
              </a:path>
              <a:path w="2828925" h="114300">
                <a:moveTo>
                  <a:pt x="847725" y="38100"/>
                </a:moveTo>
                <a:lnTo>
                  <a:pt x="733425" y="38100"/>
                </a:lnTo>
                <a:lnTo>
                  <a:pt x="733425" y="76200"/>
                </a:lnTo>
                <a:lnTo>
                  <a:pt x="847725" y="76200"/>
                </a:lnTo>
                <a:lnTo>
                  <a:pt x="847725" y="38100"/>
                </a:lnTo>
                <a:close/>
              </a:path>
              <a:path w="2828925" h="114300">
                <a:moveTo>
                  <a:pt x="695325" y="38100"/>
                </a:moveTo>
                <a:lnTo>
                  <a:pt x="581025" y="38100"/>
                </a:lnTo>
                <a:lnTo>
                  <a:pt x="581025" y="76200"/>
                </a:lnTo>
                <a:lnTo>
                  <a:pt x="695325" y="76200"/>
                </a:lnTo>
                <a:lnTo>
                  <a:pt x="695325" y="38100"/>
                </a:lnTo>
                <a:close/>
              </a:path>
              <a:path w="2828925" h="114300">
                <a:moveTo>
                  <a:pt x="542925" y="38100"/>
                </a:moveTo>
                <a:lnTo>
                  <a:pt x="428625" y="38100"/>
                </a:lnTo>
                <a:lnTo>
                  <a:pt x="428625" y="76200"/>
                </a:lnTo>
                <a:lnTo>
                  <a:pt x="542925" y="76200"/>
                </a:lnTo>
                <a:lnTo>
                  <a:pt x="542925" y="38100"/>
                </a:lnTo>
                <a:close/>
              </a:path>
              <a:path w="2828925" h="114300">
                <a:moveTo>
                  <a:pt x="390525" y="38100"/>
                </a:moveTo>
                <a:lnTo>
                  <a:pt x="276225" y="38100"/>
                </a:lnTo>
                <a:lnTo>
                  <a:pt x="276225" y="76200"/>
                </a:lnTo>
                <a:lnTo>
                  <a:pt x="390525" y="76200"/>
                </a:lnTo>
                <a:lnTo>
                  <a:pt x="390525" y="38100"/>
                </a:lnTo>
                <a:close/>
              </a:path>
              <a:path w="2828925" h="114300">
                <a:moveTo>
                  <a:pt x="238125" y="38100"/>
                </a:moveTo>
                <a:lnTo>
                  <a:pt x="123825" y="38100"/>
                </a:lnTo>
                <a:lnTo>
                  <a:pt x="123825" y="76200"/>
                </a:lnTo>
                <a:lnTo>
                  <a:pt x="238125" y="76200"/>
                </a:lnTo>
                <a:lnTo>
                  <a:pt x="238125" y="38100"/>
                </a:lnTo>
                <a:close/>
              </a:path>
              <a:path w="2828925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06879" y="5547359"/>
            <a:ext cx="8778240" cy="1167765"/>
          </a:xfrm>
          <a:custGeom>
            <a:avLst/>
            <a:gdLst/>
            <a:ahLst/>
            <a:cxnLst/>
            <a:rect l="l" t="t" r="r" b="b"/>
            <a:pathLst>
              <a:path w="8778240" h="1167765">
                <a:moveTo>
                  <a:pt x="0" y="1167383"/>
                </a:moveTo>
                <a:lnTo>
                  <a:pt x="8778240" y="1167383"/>
                </a:lnTo>
                <a:lnTo>
                  <a:pt x="8778240" y="0"/>
                </a:lnTo>
                <a:lnTo>
                  <a:pt x="0" y="0"/>
                </a:lnTo>
                <a:lnTo>
                  <a:pt x="0" y="1167383"/>
                </a:lnTo>
                <a:close/>
              </a:path>
            </a:pathLst>
          </a:custGeom>
          <a:solidFill>
            <a:srgbClr val="F7D6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785620" y="5568797"/>
            <a:ext cx="8611870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indent="-114935">
              <a:lnSpc>
                <a:spcPct val="100000"/>
              </a:lnSpc>
              <a:spcBef>
                <a:spcPts val="100"/>
              </a:spcBef>
              <a:buChar char="•"/>
              <a:tabLst>
                <a:tab pos="127635" algn="l"/>
              </a:tabLst>
            </a:pPr>
            <a:r>
              <a:rPr sz="1400" dirty="0">
                <a:latin typeface="Corbel"/>
                <a:cs typeface="Corbel"/>
              </a:rPr>
              <a:t>Lavado frecuente de manos, </a:t>
            </a:r>
            <a:r>
              <a:rPr sz="1400" spc="-5" dirty="0">
                <a:latin typeface="Corbel"/>
                <a:cs typeface="Corbel"/>
              </a:rPr>
              <a:t>especialmente </a:t>
            </a:r>
            <a:r>
              <a:rPr sz="1400" dirty="0">
                <a:latin typeface="Corbel"/>
                <a:cs typeface="Corbel"/>
              </a:rPr>
              <a:t>después del </a:t>
            </a:r>
            <a:r>
              <a:rPr sz="1400" spc="-5" dirty="0">
                <a:latin typeface="Corbel"/>
                <a:cs typeface="Corbel"/>
              </a:rPr>
              <a:t>contacto </a:t>
            </a:r>
            <a:r>
              <a:rPr sz="1400" dirty="0">
                <a:latin typeface="Corbel"/>
                <a:cs typeface="Corbel"/>
              </a:rPr>
              <a:t>directo </a:t>
            </a:r>
            <a:r>
              <a:rPr sz="1400" spc="-5" dirty="0">
                <a:latin typeface="Corbel"/>
                <a:cs typeface="Corbel"/>
              </a:rPr>
              <a:t>con personas </a:t>
            </a:r>
            <a:r>
              <a:rPr sz="1400" dirty="0">
                <a:latin typeface="Corbel"/>
                <a:cs typeface="Corbel"/>
              </a:rPr>
              <a:t>enfermas o </a:t>
            </a:r>
            <a:r>
              <a:rPr sz="1400" spc="-5" dirty="0">
                <a:latin typeface="Corbel"/>
                <a:cs typeface="Corbel"/>
              </a:rPr>
              <a:t>su</a:t>
            </a:r>
            <a:r>
              <a:rPr sz="1400" spc="-7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entorno.</a:t>
            </a:r>
            <a:endParaRPr sz="14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Char char="•"/>
              <a:tabLst>
                <a:tab pos="162560" algn="l"/>
              </a:tabLst>
            </a:pPr>
            <a:r>
              <a:rPr sz="1400" dirty="0">
                <a:latin typeface="Corbel"/>
                <a:cs typeface="Corbel"/>
              </a:rPr>
              <a:t>Las </a:t>
            </a:r>
            <a:r>
              <a:rPr sz="1400" spc="-5" dirty="0">
                <a:latin typeface="Corbel"/>
                <a:cs typeface="Corbel"/>
              </a:rPr>
              <a:t>personas con </a:t>
            </a:r>
            <a:r>
              <a:rPr sz="1400" dirty="0">
                <a:latin typeface="Corbel"/>
                <a:cs typeface="Corbel"/>
              </a:rPr>
              <a:t>síntomas de </a:t>
            </a:r>
            <a:r>
              <a:rPr sz="1400" spc="-5" dirty="0">
                <a:latin typeface="Corbel"/>
                <a:cs typeface="Corbel"/>
              </a:rPr>
              <a:t>infección respiratoria </a:t>
            </a:r>
            <a:r>
              <a:rPr sz="1400" dirty="0">
                <a:latin typeface="Corbel"/>
                <a:cs typeface="Corbel"/>
              </a:rPr>
              <a:t>aguda deben </a:t>
            </a:r>
            <a:r>
              <a:rPr sz="1400" spc="-5" dirty="0">
                <a:latin typeface="Corbel"/>
                <a:cs typeface="Corbel"/>
              </a:rPr>
              <a:t>practicar </a:t>
            </a:r>
            <a:r>
              <a:rPr sz="1400" dirty="0">
                <a:latin typeface="Corbel"/>
                <a:cs typeface="Corbel"/>
              </a:rPr>
              <a:t>la etiqueta de la tos (mantener distancia,  </a:t>
            </a:r>
            <a:r>
              <a:rPr sz="1400" spc="-5" dirty="0">
                <a:latin typeface="Corbel"/>
                <a:cs typeface="Corbel"/>
              </a:rPr>
              <a:t>cubra </a:t>
            </a:r>
            <a:r>
              <a:rPr sz="1400" dirty="0">
                <a:latin typeface="Corbel"/>
                <a:cs typeface="Corbel"/>
              </a:rPr>
              <a:t>la tos y </a:t>
            </a:r>
            <a:r>
              <a:rPr sz="1400" spc="-5" dirty="0">
                <a:latin typeface="Corbel"/>
                <a:cs typeface="Corbel"/>
              </a:rPr>
              <a:t>los </a:t>
            </a:r>
            <a:r>
              <a:rPr sz="1400" dirty="0">
                <a:latin typeface="Corbel"/>
                <a:cs typeface="Corbel"/>
              </a:rPr>
              <a:t>estornudos </a:t>
            </a:r>
            <a:r>
              <a:rPr sz="1400" spc="-5" dirty="0">
                <a:latin typeface="Corbel"/>
                <a:cs typeface="Corbel"/>
              </a:rPr>
              <a:t>con pañuelos desechables </a:t>
            </a:r>
            <a:r>
              <a:rPr sz="1400" dirty="0">
                <a:latin typeface="Corbel"/>
                <a:cs typeface="Corbel"/>
              </a:rPr>
              <a:t>o </a:t>
            </a:r>
            <a:r>
              <a:rPr sz="1400" spc="-5" dirty="0">
                <a:latin typeface="Corbel"/>
                <a:cs typeface="Corbel"/>
              </a:rPr>
              <a:t>ropa, </a:t>
            </a:r>
            <a:r>
              <a:rPr sz="1400" dirty="0">
                <a:latin typeface="Corbel"/>
                <a:cs typeface="Corbel"/>
              </a:rPr>
              <a:t>y </a:t>
            </a:r>
            <a:r>
              <a:rPr sz="1400" spc="-5" dirty="0">
                <a:latin typeface="Corbel"/>
                <a:cs typeface="Corbel"/>
              </a:rPr>
              <a:t>lávese </a:t>
            </a:r>
            <a:r>
              <a:rPr sz="1400" dirty="0">
                <a:latin typeface="Corbel"/>
                <a:cs typeface="Corbel"/>
              </a:rPr>
              <a:t>las</a:t>
            </a:r>
            <a:r>
              <a:rPr sz="1400" spc="-5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manos).</a:t>
            </a:r>
            <a:endParaRPr sz="1400">
              <a:latin typeface="Corbel"/>
              <a:cs typeface="Corbel"/>
            </a:endParaRPr>
          </a:p>
          <a:p>
            <a:pPr marL="12700" marR="804545">
              <a:lnSpc>
                <a:spcPct val="100000"/>
              </a:lnSpc>
              <a:buChar char="•"/>
              <a:tabLst>
                <a:tab pos="127635" algn="l"/>
              </a:tabLst>
            </a:pPr>
            <a:r>
              <a:rPr sz="1400" dirty="0">
                <a:latin typeface="Corbel"/>
                <a:cs typeface="Corbel"/>
              </a:rPr>
              <a:t>Dentro de </a:t>
            </a:r>
            <a:r>
              <a:rPr sz="1400" spc="-5" dirty="0">
                <a:latin typeface="Corbel"/>
                <a:cs typeface="Corbel"/>
              </a:rPr>
              <a:t>las instalaciones </a:t>
            </a:r>
            <a:r>
              <a:rPr sz="1400" dirty="0">
                <a:latin typeface="Corbel"/>
                <a:cs typeface="Corbel"/>
              </a:rPr>
              <a:t>de atención médica, </a:t>
            </a:r>
            <a:r>
              <a:rPr sz="1400" spc="-5" dirty="0">
                <a:latin typeface="Corbel"/>
                <a:cs typeface="Corbel"/>
              </a:rPr>
              <a:t>mejorar las </a:t>
            </a:r>
            <a:r>
              <a:rPr sz="1400" dirty="0">
                <a:latin typeface="Corbel"/>
                <a:cs typeface="Corbel"/>
              </a:rPr>
              <a:t>prácticas estándar de </a:t>
            </a:r>
            <a:r>
              <a:rPr sz="1400" spc="-5" dirty="0">
                <a:latin typeface="Corbel"/>
                <a:cs typeface="Corbel"/>
              </a:rPr>
              <a:t>prevención </a:t>
            </a:r>
            <a:r>
              <a:rPr sz="1400" dirty="0">
                <a:latin typeface="Corbel"/>
                <a:cs typeface="Corbel"/>
              </a:rPr>
              <a:t>y </a:t>
            </a:r>
            <a:r>
              <a:rPr sz="1400" spc="-5" dirty="0">
                <a:latin typeface="Corbel"/>
                <a:cs typeface="Corbel"/>
              </a:rPr>
              <a:t>control </a:t>
            </a:r>
            <a:r>
              <a:rPr sz="1400" dirty="0">
                <a:latin typeface="Corbel"/>
                <a:cs typeface="Corbel"/>
              </a:rPr>
              <a:t>de  </a:t>
            </a:r>
            <a:r>
              <a:rPr sz="1400" spc="-5" dirty="0">
                <a:latin typeface="Corbel"/>
                <a:cs typeface="Corbel"/>
              </a:rPr>
              <a:t>infecciones </a:t>
            </a:r>
            <a:r>
              <a:rPr sz="1400" dirty="0">
                <a:latin typeface="Corbel"/>
                <a:cs typeface="Corbel"/>
              </a:rPr>
              <a:t>en </a:t>
            </a:r>
            <a:r>
              <a:rPr sz="1400" spc="-5" dirty="0">
                <a:latin typeface="Corbel"/>
                <a:cs typeface="Corbel"/>
              </a:rPr>
              <a:t>hospitales, especialmente </a:t>
            </a:r>
            <a:r>
              <a:rPr sz="1400" dirty="0">
                <a:latin typeface="Corbel"/>
                <a:cs typeface="Corbel"/>
              </a:rPr>
              <a:t>en</a:t>
            </a:r>
            <a:r>
              <a:rPr sz="1400" spc="-5" dirty="0">
                <a:latin typeface="Corbel"/>
                <a:cs typeface="Corbel"/>
              </a:rPr>
              <a:t> urgencias.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32204" y="115823"/>
            <a:ext cx="2878836" cy="374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279" y="1327403"/>
            <a:ext cx="4032504" cy="4981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02833" y="109687"/>
            <a:ext cx="5388869" cy="332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4298" y="152272"/>
            <a:ext cx="5345811" cy="284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44241" y="539530"/>
            <a:ext cx="7348724" cy="3900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65829" y="581787"/>
            <a:ext cx="7305421" cy="3431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36180" y="1796795"/>
            <a:ext cx="3793235" cy="17053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81543" y="5126735"/>
            <a:ext cx="2058924" cy="10866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19743" y="4983479"/>
            <a:ext cx="384048" cy="4008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50780" y="5122164"/>
            <a:ext cx="1223772" cy="10911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494264" y="4983479"/>
            <a:ext cx="336803" cy="350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95798" y="1718005"/>
            <a:ext cx="156654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04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DIRIS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18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HOSPITALES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07 </a:t>
            </a:r>
            <a:r>
              <a:rPr sz="1800" spc="-10" dirty="0">
                <a:latin typeface="Calibri"/>
                <a:cs typeface="Calibri"/>
              </a:rPr>
              <a:t>INSTITUTOS  </a:t>
            </a:r>
            <a:r>
              <a:rPr sz="1800" spc="-15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SP</a:t>
            </a:r>
            <a:r>
              <a:rPr sz="1800" spc="-35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CIAL</a:t>
            </a:r>
            <a:r>
              <a:rPr sz="1800" spc="5" dirty="0">
                <a:latin typeface="Calibri"/>
                <a:cs typeface="Calibri"/>
              </a:rPr>
              <a:t>I</a:t>
            </a:r>
            <a:r>
              <a:rPr sz="1800" spc="-15" dirty="0">
                <a:latin typeface="Calibri"/>
                <a:cs typeface="Calibri"/>
              </a:rPr>
              <a:t>Z</a:t>
            </a:r>
            <a:r>
              <a:rPr sz="1800" dirty="0">
                <a:latin typeface="Calibri"/>
                <a:cs typeface="Calibri"/>
              </a:rPr>
              <a:t>ADOS  </a:t>
            </a:r>
            <a:r>
              <a:rPr sz="1800" b="1" dirty="0">
                <a:latin typeface="Calibri"/>
                <a:cs typeface="Calibri"/>
              </a:rPr>
              <a:t>INEN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05755" y="4273296"/>
            <a:ext cx="5522976" cy="8077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69052" y="4457700"/>
            <a:ext cx="4465320" cy="5318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64558" y="986789"/>
            <a:ext cx="7393305" cy="5515610"/>
          </a:xfrm>
          <a:custGeom>
            <a:avLst/>
            <a:gdLst/>
            <a:ahLst/>
            <a:cxnLst/>
            <a:rect l="l" t="t" r="r" b="b"/>
            <a:pathLst>
              <a:path w="7393305" h="5515610">
                <a:moveTo>
                  <a:pt x="0" y="919226"/>
                </a:moveTo>
                <a:lnTo>
                  <a:pt x="1274" y="870411"/>
                </a:lnTo>
                <a:lnTo>
                  <a:pt x="5054" y="822260"/>
                </a:lnTo>
                <a:lnTo>
                  <a:pt x="11278" y="774836"/>
                </a:lnTo>
                <a:lnTo>
                  <a:pt x="19880" y="728201"/>
                </a:lnTo>
                <a:lnTo>
                  <a:pt x="30799" y="682421"/>
                </a:lnTo>
                <a:lnTo>
                  <a:pt x="43969" y="637557"/>
                </a:lnTo>
                <a:lnTo>
                  <a:pt x="59328" y="593675"/>
                </a:lnTo>
                <a:lnTo>
                  <a:pt x="76811" y="550837"/>
                </a:lnTo>
                <a:lnTo>
                  <a:pt x="96356" y="509106"/>
                </a:lnTo>
                <a:lnTo>
                  <a:pt x="117899" y="468547"/>
                </a:lnTo>
                <a:lnTo>
                  <a:pt x="141376" y="429224"/>
                </a:lnTo>
                <a:lnTo>
                  <a:pt x="166724" y="391199"/>
                </a:lnTo>
                <a:lnTo>
                  <a:pt x="193879" y="354536"/>
                </a:lnTo>
                <a:lnTo>
                  <a:pt x="222778" y="319299"/>
                </a:lnTo>
                <a:lnTo>
                  <a:pt x="253356" y="285551"/>
                </a:lnTo>
                <a:lnTo>
                  <a:pt x="285551" y="253356"/>
                </a:lnTo>
                <a:lnTo>
                  <a:pt x="319299" y="222778"/>
                </a:lnTo>
                <a:lnTo>
                  <a:pt x="354536" y="193879"/>
                </a:lnTo>
                <a:lnTo>
                  <a:pt x="391199" y="166724"/>
                </a:lnTo>
                <a:lnTo>
                  <a:pt x="429224" y="141376"/>
                </a:lnTo>
                <a:lnTo>
                  <a:pt x="468547" y="117899"/>
                </a:lnTo>
                <a:lnTo>
                  <a:pt x="509106" y="96356"/>
                </a:lnTo>
                <a:lnTo>
                  <a:pt x="550837" y="76811"/>
                </a:lnTo>
                <a:lnTo>
                  <a:pt x="593675" y="59328"/>
                </a:lnTo>
                <a:lnTo>
                  <a:pt x="637557" y="43969"/>
                </a:lnTo>
                <a:lnTo>
                  <a:pt x="682421" y="30799"/>
                </a:lnTo>
                <a:lnTo>
                  <a:pt x="728201" y="19880"/>
                </a:lnTo>
                <a:lnTo>
                  <a:pt x="774836" y="11278"/>
                </a:lnTo>
                <a:lnTo>
                  <a:pt x="822260" y="5054"/>
                </a:lnTo>
                <a:lnTo>
                  <a:pt x="870411" y="1274"/>
                </a:lnTo>
                <a:lnTo>
                  <a:pt x="919226" y="0"/>
                </a:lnTo>
                <a:lnTo>
                  <a:pt x="6473697" y="0"/>
                </a:lnTo>
                <a:lnTo>
                  <a:pt x="6522512" y="1274"/>
                </a:lnTo>
                <a:lnTo>
                  <a:pt x="6570663" y="5054"/>
                </a:lnTo>
                <a:lnTo>
                  <a:pt x="6618087" y="11278"/>
                </a:lnTo>
                <a:lnTo>
                  <a:pt x="6664722" y="19880"/>
                </a:lnTo>
                <a:lnTo>
                  <a:pt x="6710502" y="30799"/>
                </a:lnTo>
                <a:lnTo>
                  <a:pt x="6755366" y="43969"/>
                </a:lnTo>
                <a:lnTo>
                  <a:pt x="6799248" y="59328"/>
                </a:lnTo>
                <a:lnTo>
                  <a:pt x="6842086" y="76811"/>
                </a:lnTo>
                <a:lnTo>
                  <a:pt x="6883817" y="96356"/>
                </a:lnTo>
                <a:lnTo>
                  <a:pt x="6924376" y="117899"/>
                </a:lnTo>
                <a:lnTo>
                  <a:pt x="6963699" y="141376"/>
                </a:lnTo>
                <a:lnTo>
                  <a:pt x="7001724" y="166724"/>
                </a:lnTo>
                <a:lnTo>
                  <a:pt x="7038387" y="193879"/>
                </a:lnTo>
                <a:lnTo>
                  <a:pt x="7073624" y="222778"/>
                </a:lnTo>
                <a:lnTo>
                  <a:pt x="7107372" y="253356"/>
                </a:lnTo>
                <a:lnTo>
                  <a:pt x="7139567" y="285551"/>
                </a:lnTo>
                <a:lnTo>
                  <a:pt x="7170145" y="319299"/>
                </a:lnTo>
                <a:lnTo>
                  <a:pt x="7199044" y="354536"/>
                </a:lnTo>
                <a:lnTo>
                  <a:pt x="7226199" y="391199"/>
                </a:lnTo>
                <a:lnTo>
                  <a:pt x="7251547" y="429224"/>
                </a:lnTo>
                <a:lnTo>
                  <a:pt x="7275024" y="468547"/>
                </a:lnTo>
                <a:lnTo>
                  <a:pt x="7296567" y="509106"/>
                </a:lnTo>
                <a:lnTo>
                  <a:pt x="7316112" y="550837"/>
                </a:lnTo>
                <a:lnTo>
                  <a:pt x="7333595" y="593675"/>
                </a:lnTo>
                <a:lnTo>
                  <a:pt x="7348954" y="637557"/>
                </a:lnTo>
                <a:lnTo>
                  <a:pt x="7362124" y="682421"/>
                </a:lnTo>
                <a:lnTo>
                  <a:pt x="7373043" y="728201"/>
                </a:lnTo>
                <a:lnTo>
                  <a:pt x="7381645" y="774836"/>
                </a:lnTo>
                <a:lnTo>
                  <a:pt x="7387869" y="822260"/>
                </a:lnTo>
                <a:lnTo>
                  <a:pt x="7391649" y="870411"/>
                </a:lnTo>
                <a:lnTo>
                  <a:pt x="7392923" y="919226"/>
                </a:lnTo>
                <a:lnTo>
                  <a:pt x="7392923" y="4596130"/>
                </a:lnTo>
                <a:lnTo>
                  <a:pt x="7391649" y="4644948"/>
                </a:lnTo>
                <a:lnTo>
                  <a:pt x="7387869" y="4693103"/>
                </a:lnTo>
                <a:lnTo>
                  <a:pt x="7381645" y="4740531"/>
                </a:lnTo>
                <a:lnTo>
                  <a:pt x="7373043" y="4787168"/>
                </a:lnTo>
                <a:lnTo>
                  <a:pt x="7362124" y="4832952"/>
                </a:lnTo>
                <a:lnTo>
                  <a:pt x="7348954" y="4877817"/>
                </a:lnTo>
                <a:lnTo>
                  <a:pt x="7333595" y="4921701"/>
                </a:lnTo>
                <a:lnTo>
                  <a:pt x="7316112" y="4964540"/>
                </a:lnTo>
                <a:lnTo>
                  <a:pt x="7296567" y="5006271"/>
                </a:lnTo>
                <a:lnTo>
                  <a:pt x="7275024" y="5046830"/>
                </a:lnTo>
                <a:lnTo>
                  <a:pt x="7251547" y="5086154"/>
                </a:lnTo>
                <a:lnTo>
                  <a:pt x="7226199" y="5124178"/>
                </a:lnTo>
                <a:lnTo>
                  <a:pt x="7199044" y="5160841"/>
                </a:lnTo>
                <a:lnTo>
                  <a:pt x="7170145" y="5196077"/>
                </a:lnTo>
                <a:lnTo>
                  <a:pt x="7139567" y="5229824"/>
                </a:lnTo>
                <a:lnTo>
                  <a:pt x="7107372" y="5262017"/>
                </a:lnTo>
                <a:lnTo>
                  <a:pt x="7073624" y="5292595"/>
                </a:lnTo>
                <a:lnTo>
                  <a:pt x="7038387" y="5321492"/>
                </a:lnTo>
                <a:lnTo>
                  <a:pt x="7001724" y="5348645"/>
                </a:lnTo>
                <a:lnTo>
                  <a:pt x="6963699" y="5373991"/>
                </a:lnTo>
                <a:lnTo>
                  <a:pt x="6924376" y="5397467"/>
                </a:lnTo>
                <a:lnTo>
                  <a:pt x="6883817" y="5419008"/>
                </a:lnTo>
                <a:lnTo>
                  <a:pt x="6842086" y="5438551"/>
                </a:lnTo>
                <a:lnTo>
                  <a:pt x="6799248" y="5456033"/>
                </a:lnTo>
                <a:lnTo>
                  <a:pt x="6755366" y="5471391"/>
                </a:lnTo>
                <a:lnTo>
                  <a:pt x="6710502" y="5484560"/>
                </a:lnTo>
                <a:lnTo>
                  <a:pt x="6664722" y="5495477"/>
                </a:lnTo>
                <a:lnTo>
                  <a:pt x="6618087" y="5504078"/>
                </a:lnTo>
                <a:lnTo>
                  <a:pt x="6570663" y="5510301"/>
                </a:lnTo>
                <a:lnTo>
                  <a:pt x="6522512" y="5514081"/>
                </a:lnTo>
                <a:lnTo>
                  <a:pt x="6473697" y="5515356"/>
                </a:lnTo>
                <a:lnTo>
                  <a:pt x="919226" y="5515356"/>
                </a:lnTo>
                <a:lnTo>
                  <a:pt x="870411" y="5514081"/>
                </a:lnTo>
                <a:lnTo>
                  <a:pt x="822260" y="5510301"/>
                </a:lnTo>
                <a:lnTo>
                  <a:pt x="774836" y="5504078"/>
                </a:lnTo>
                <a:lnTo>
                  <a:pt x="728201" y="5495477"/>
                </a:lnTo>
                <a:lnTo>
                  <a:pt x="682421" y="5484560"/>
                </a:lnTo>
                <a:lnTo>
                  <a:pt x="637557" y="5471391"/>
                </a:lnTo>
                <a:lnTo>
                  <a:pt x="593675" y="5456033"/>
                </a:lnTo>
                <a:lnTo>
                  <a:pt x="550837" y="5438551"/>
                </a:lnTo>
                <a:lnTo>
                  <a:pt x="509106" y="5419008"/>
                </a:lnTo>
                <a:lnTo>
                  <a:pt x="468547" y="5397467"/>
                </a:lnTo>
                <a:lnTo>
                  <a:pt x="429224" y="5373991"/>
                </a:lnTo>
                <a:lnTo>
                  <a:pt x="391199" y="5348645"/>
                </a:lnTo>
                <a:lnTo>
                  <a:pt x="354536" y="5321492"/>
                </a:lnTo>
                <a:lnTo>
                  <a:pt x="319299" y="5292595"/>
                </a:lnTo>
                <a:lnTo>
                  <a:pt x="285551" y="5262017"/>
                </a:lnTo>
                <a:lnTo>
                  <a:pt x="253356" y="5229824"/>
                </a:lnTo>
                <a:lnTo>
                  <a:pt x="222778" y="5196077"/>
                </a:lnTo>
                <a:lnTo>
                  <a:pt x="193879" y="5160841"/>
                </a:lnTo>
                <a:lnTo>
                  <a:pt x="166724" y="5124178"/>
                </a:lnTo>
                <a:lnTo>
                  <a:pt x="141376" y="5086154"/>
                </a:lnTo>
                <a:lnTo>
                  <a:pt x="117899" y="5046830"/>
                </a:lnTo>
                <a:lnTo>
                  <a:pt x="96356" y="5006271"/>
                </a:lnTo>
                <a:lnTo>
                  <a:pt x="76811" y="4964540"/>
                </a:lnTo>
                <a:lnTo>
                  <a:pt x="59328" y="4921701"/>
                </a:lnTo>
                <a:lnTo>
                  <a:pt x="43969" y="4877817"/>
                </a:lnTo>
                <a:lnTo>
                  <a:pt x="30799" y="4832952"/>
                </a:lnTo>
                <a:lnTo>
                  <a:pt x="19880" y="4787168"/>
                </a:lnTo>
                <a:lnTo>
                  <a:pt x="11278" y="4740531"/>
                </a:lnTo>
                <a:lnTo>
                  <a:pt x="5054" y="4693103"/>
                </a:lnTo>
                <a:lnTo>
                  <a:pt x="1274" y="4644948"/>
                </a:lnTo>
                <a:lnTo>
                  <a:pt x="0" y="4596130"/>
                </a:lnTo>
                <a:lnTo>
                  <a:pt x="0" y="919226"/>
                </a:lnTo>
                <a:close/>
              </a:path>
            </a:pathLst>
          </a:custGeom>
          <a:ln w="10667">
            <a:solidFill>
              <a:srgbClr val="2C87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893945" y="1219961"/>
            <a:ext cx="65328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FF0000"/>
                </a:solidFill>
                <a:latin typeface="Corbel"/>
                <a:cs typeface="Corbel"/>
              </a:rPr>
              <a:t>PRESTACIONES </a:t>
            </a:r>
            <a:r>
              <a:rPr sz="2800" spc="-5" dirty="0">
                <a:solidFill>
                  <a:srgbClr val="FF0000"/>
                </a:solidFill>
                <a:latin typeface="Corbel"/>
                <a:cs typeface="Corbel"/>
              </a:rPr>
              <a:t>DE SERVICIOS DE</a:t>
            </a:r>
            <a:r>
              <a:rPr sz="2800" spc="-7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Corbel"/>
                <a:cs typeface="Corbel"/>
              </a:rPr>
              <a:t>SALUD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05755" y="3505200"/>
            <a:ext cx="5522976" cy="8061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84064" y="3689603"/>
            <a:ext cx="4991099" cy="5318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871973" y="3739641"/>
            <a:ext cx="5046980" cy="26574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49250" algn="ctr">
              <a:lnSpc>
                <a:spcPct val="100000"/>
              </a:lnSpc>
              <a:spcBef>
                <a:spcPts val="120"/>
              </a:spcBef>
            </a:pPr>
            <a:r>
              <a:rPr sz="1850" spc="5" dirty="0">
                <a:solidFill>
                  <a:srgbClr val="FFFFFF"/>
                </a:solidFill>
                <a:latin typeface="Corbel"/>
                <a:cs typeface="Corbel"/>
              </a:rPr>
              <a:t>MONITOREAR COMPETENCIAS </a:t>
            </a:r>
            <a:r>
              <a:rPr sz="1850" spc="10" dirty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1850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50" spc="10" dirty="0">
                <a:solidFill>
                  <a:srgbClr val="FFFFFF"/>
                </a:solidFill>
                <a:latin typeface="Corbel"/>
                <a:cs typeface="Corbel"/>
              </a:rPr>
              <a:t>FUNCIONES</a:t>
            </a:r>
            <a:endParaRPr sz="185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00">
              <a:latin typeface="Times New Roman"/>
              <a:cs typeface="Times New Roman"/>
            </a:endParaRPr>
          </a:p>
          <a:p>
            <a:pPr marL="349885" algn="ctr">
              <a:lnSpc>
                <a:spcPct val="100000"/>
              </a:lnSpc>
            </a:pPr>
            <a:r>
              <a:rPr sz="1850" spc="10" dirty="0">
                <a:solidFill>
                  <a:srgbClr val="FFFFFF"/>
                </a:solidFill>
                <a:latin typeface="Corbel"/>
                <a:cs typeface="Corbel"/>
              </a:rPr>
              <a:t>GESTIÓN,</a:t>
            </a:r>
            <a:r>
              <a:rPr sz="1850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50" spc="5" dirty="0">
                <a:solidFill>
                  <a:srgbClr val="FFFFFF"/>
                </a:solidFill>
                <a:latin typeface="Corbel"/>
                <a:cs typeface="Corbel"/>
              </a:rPr>
              <a:t>OPERACIÓN</a:t>
            </a:r>
            <a:r>
              <a:rPr sz="1850" spc="-2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50" spc="10" dirty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1850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50" spc="5" dirty="0">
                <a:solidFill>
                  <a:srgbClr val="FFFFFF"/>
                </a:solidFill>
                <a:latin typeface="Corbel"/>
                <a:cs typeface="Corbel"/>
              </a:rPr>
              <a:t>ARTICULACIÓN</a:t>
            </a:r>
            <a:endParaRPr sz="185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orbel"/>
                <a:cs typeface="Corbel"/>
              </a:rPr>
              <a:t>364</a:t>
            </a:r>
            <a:endParaRPr sz="1800">
              <a:latin typeface="Corbel"/>
              <a:cs typeface="Corbel"/>
            </a:endParaRPr>
          </a:p>
          <a:p>
            <a:pPr marL="12700" marR="2329815">
              <a:lnSpc>
                <a:spcPct val="101499"/>
              </a:lnSpc>
              <a:spcBef>
                <a:spcPts val="70"/>
              </a:spcBef>
            </a:pPr>
            <a:r>
              <a:rPr sz="2100" spc="5" dirty="0">
                <a:latin typeface="Corbel"/>
                <a:cs typeface="Corbel"/>
              </a:rPr>
              <a:t>ESTABLECIMIENTOS  </a:t>
            </a:r>
            <a:r>
              <a:rPr sz="2100" spc="15" dirty="0">
                <a:latin typeface="Corbel"/>
                <a:cs typeface="Corbel"/>
              </a:rPr>
              <a:t>DE </a:t>
            </a:r>
            <a:r>
              <a:rPr sz="2100" spc="20" dirty="0">
                <a:latin typeface="Corbel"/>
                <a:cs typeface="Corbel"/>
              </a:rPr>
              <a:t>SALUD </a:t>
            </a:r>
            <a:r>
              <a:rPr sz="2100" spc="15" dirty="0">
                <a:latin typeface="Corbel"/>
                <a:cs typeface="Corbel"/>
              </a:rPr>
              <a:t>DEL</a:t>
            </a:r>
            <a:r>
              <a:rPr sz="2100" spc="-190" dirty="0">
                <a:latin typeface="Corbel"/>
                <a:cs typeface="Corbel"/>
              </a:rPr>
              <a:t> </a:t>
            </a:r>
            <a:r>
              <a:rPr sz="2100" spc="15" dirty="0">
                <a:latin typeface="Corbel"/>
                <a:cs typeface="Corbel"/>
              </a:rPr>
              <a:t>PRIMER  </a:t>
            </a:r>
            <a:r>
              <a:rPr sz="2100" spc="10" dirty="0">
                <a:latin typeface="Corbel"/>
                <a:cs typeface="Corbel"/>
              </a:rPr>
              <a:t>NIVEL </a:t>
            </a:r>
            <a:r>
              <a:rPr sz="2100" spc="15" dirty="0">
                <a:latin typeface="Corbel"/>
                <a:cs typeface="Corbel"/>
              </a:rPr>
              <a:t>DE</a:t>
            </a:r>
            <a:r>
              <a:rPr sz="2100" spc="-120" dirty="0">
                <a:latin typeface="Corbel"/>
                <a:cs typeface="Corbel"/>
              </a:rPr>
              <a:t> </a:t>
            </a:r>
            <a:r>
              <a:rPr sz="2100" dirty="0">
                <a:latin typeface="Corbel"/>
                <a:cs typeface="Corbel"/>
              </a:rPr>
              <a:t>ATENCIÓN</a:t>
            </a:r>
            <a:endParaRPr sz="2100">
              <a:latin typeface="Corbel"/>
              <a:cs typeface="Corbe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4024" y="10280"/>
            <a:ext cx="2522572" cy="42836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86139" y="83144"/>
            <a:ext cx="1160145" cy="290195"/>
          </a:xfrm>
          <a:custGeom>
            <a:avLst/>
            <a:gdLst/>
            <a:ahLst/>
            <a:cxnLst/>
            <a:rect l="l" t="t" r="r" b="b"/>
            <a:pathLst>
              <a:path w="1160145" h="290195">
                <a:moveTo>
                  <a:pt x="0" y="289888"/>
                </a:moveTo>
                <a:lnTo>
                  <a:pt x="1159874" y="289888"/>
                </a:lnTo>
                <a:lnTo>
                  <a:pt x="1159874" y="0"/>
                </a:lnTo>
                <a:lnTo>
                  <a:pt x="0" y="0"/>
                </a:lnTo>
                <a:lnTo>
                  <a:pt x="0" y="289888"/>
                </a:lnTo>
                <a:close/>
              </a:path>
            </a:pathLst>
          </a:custGeom>
          <a:solidFill>
            <a:srgbClr val="6B6B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386139" y="83144"/>
            <a:ext cx="1160145" cy="143510"/>
          </a:xfrm>
          <a:prstGeom prst="rect">
            <a:avLst/>
          </a:prstGeom>
          <a:solidFill>
            <a:srgbClr val="6B6B6B"/>
          </a:solidFill>
        </p:spPr>
        <p:txBody>
          <a:bodyPr vert="horz" wrap="square" lIns="0" tIns="0" rIns="0" bIns="0" rtlCol="0">
            <a:spAutoFit/>
          </a:bodyPr>
          <a:lstStyle/>
          <a:p>
            <a:pPr marL="24130">
              <a:lnSpc>
                <a:spcPts val="1080"/>
              </a:lnSpc>
            </a:pPr>
            <a:r>
              <a:rPr sz="1000" spc="5" dirty="0">
                <a:solidFill>
                  <a:srgbClr val="FFFFFF"/>
                </a:solidFill>
                <a:latin typeface="Arial Narrow"/>
                <a:cs typeface="Arial Narrow"/>
              </a:rPr>
              <a:t>Dirección </a:t>
            </a:r>
            <a:r>
              <a:rPr sz="1000" dirty="0">
                <a:solidFill>
                  <a:srgbClr val="FFFFFF"/>
                </a:solidFill>
                <a:latin typeface="Arial Narrow"/>
                <a:cs typeface="Arial Narrow"/>
              </a:rPr>
              <a:t>General</a:t>
            </a:r>
            <a:r>
              <a:rPr sz="1000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Narrow"/>
                <a:cs typeface="Arial Narrow"/>
              </a:rPr>
              <a:t>de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86139" y="226633"/>
            <a:ext cx="1160145" cy="146685"/>
          </a:xfrm>
          <a:prstGeom prst="rect">
            <a:avLst/>
          </a:prstGeom>
          <a:solidFill>
            <a:srgbClr val="6B6B6B"/>
          </a:solidFill>
        </p:spPr>
        <p:txBody>
          <a:bodyPr vert="horz" wrap="square" lIns="0" tIns="0" rIns="0" bIns="0" rtlCol="0">
            <a:spAutoFit/>
          </a:bodyPr>
          <a:lstStyle/>
          <a:p>
            <a:pPr marL="24130">
              <a:lnSpc>
                <a:spcPts val="1155"/>
              </a:lnSpc>
            </a:pPr>
            <a:r>
              <a:rPr sz="1000" dirty="0">
                <a:solidFill>
                  <a:srgbClr val="FFFFFF"/>
                </a:solidFill>
                <a:latin typeface="Arial Narrow"/>
                <a:cs typeface="Arial Narrow"/>
              </a:rPr>
              <a:t>Operaciones </a:t>
            </a:r>
            <a:r>
              <a:rPr sz="1000" spc="5" dirty="0">
                <a:solidFill>
                  <a:srgbClr val="FFFFFF"/>
                </a:solidFill>
                <a:latin typeface="Arial Narrow"/>
                <a:cs typeface="Arial Narrow"/>
              </a:rPr>
              <a:t>en</a:t>
            </a:r>
            <a:r>
              <a:rPr sz="1000" spc="6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Narrow"/>
                <a:cs typeface="Arial Narrow"/>
              </a:rPr>
              <a:t>Salud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1460" cy="5334000"/>
          </a:xfrm>
          <a:custGeom>
            <a:avLst/>
            <a:gdLst/>
            <a:ahLst/>
            <a:cxnLst/>
            <a:rect l="l" t="t" r="r" b="b"/>
            <a:pathLst>
              <a:path w="9141460" h="5334000">
                <a:moveTo>
                  <a:pt x="0" y="5334000"/>
                </a:moveTo>
                <a:lnTo>
                  <a:pt x="9140952" y="5334000"/>
                </a:lnTo>
                <a:lnTo>
                  <a:pt x="9140952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70492" y="762000"/>
            <a:ext cx="2921635" cy="5334000"/>
          </a:xfrm>
          <a:custGeom>
            <a:avLst/>
            <a:gdLst/>
            <a:ahLst/>
            <a:cxnLst/>
            <a:rect l="l" t="t" r="r" b="b"/>
            <a:pathLst>
              <a:path w="2921634" h="5334000">
                <a:moveTo>
                  <a:pt x="0" y="5334000"/>
                </a:moveTo>
                <a:lnTo>
                  <a:pt x="2921507" y="5334000"/>
                </a:lnTo>
                <a:lnTo>
                  <a:pt x="2921507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39959" y="6344744"/>
            <a:ext cx="1531098" cy="3026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84192" y="6230247"/>
            <a:ext cx="2127438" cy="443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10684" y="2593848"/>
            <a:ext cx="2586227" cy="1530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09216" y="2715767"/>
            <a:ext cx="2215896" cy="11948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584" y="5388864"/>
            <a:ext cx="2059305" cy="847725"/>
          </a:xfrm>
          <a:custGeom>
            <a:avLst/>
            <a:gdLst/>
            <a:ahLst/>
            <a:cxnLst/>
            <a:rect l="l" t="t" r="r" b="b"/>
            <a:pathLst>
              <a:path w="2059305" h="847725">
                <a:moveTo>
                  <a:pt x="0" y="847344"/>
                </a:moveTo>
                <a:lnTo>
                  <a:pt x="2058924" y="847344"/>
                </a:lnTo>
                <a:lnTo>
                  <a:pt x="2058924" y="0"/>
                </a:lnTo>
                <a:lnTo>
                  <a:pt x="0" y="0"/>
                </a:lnTo>
                <a:lnTo>
                  <a:pt x="0" y="847344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5043" y="5406948"/>
            <a:ext cx="18072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Caso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sospechoso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(B)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73223" y="5372100"/>
            <a:ext cx="9837420" cy="1011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31847" y="5430113"/>
            <a:ext cx="92335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orbel"/>
                <a:cs typeface="Corbel"/>
              </a:rPr>
              <a:t>Paciente</a:t>
            </a:r>
            <a:r>
              <a:rPr sz="1600" spc="40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con</a:t>
            </a:r>
            <a:r>
              <a:rPr sz="1600" spc="2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alguna</a:t>
            </a:r>
            <a:r>
              <a:rPr sz="1600" spc="30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infección</a:t>
            </a:r>
            <a:r>
              <a:rPr sz="1600" spc="6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respiratoria</a:t>
            </a:r>
            <a:r>
              <a:rPr sz="1600" spc="3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aguda</a:t>
            </a:r>
            <a:r>
              <a:rPr sz="1600" spc="3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que,</a:t>
            </a:r>
            <a:r>
              <a:rPr sz="1600" spc="2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durante</a:t>
            </a:r>
            <a:r>
              <a:rPr sz="1600" spc="3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los</a:t>
            </a:r>
            <a:r>
              <a:rPr sz="1600" spc="1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14</a:t>
            </a:r>
            <a:r>
              <a:rPr sz="1600" spc="1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días</a:t>
            </a:r>
            <a:r>
              <a:rPr sz="1600" spc="3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previos</a:t>
            </a:r>
            <a:r>
              <a:rPr sz="1600" spc="2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al</a:t>
            </a:r>
            <a:r>
              <a:rPr sz="1600" spc="2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inicio</a:t>
            </a:r>
            <a:r>
              <a:rPr sz="1600" spc="3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de</a:t>
            </a:r>
            <a:r>
              <a:rPr sz="1600" spc="1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los</a:t>
            </a:r>
            <a:r>
              <a:rPr sz="1600" spc="25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síntomas,</a:t>
            </a:r>
            <a:r>
              <a:rPr sz="1600" spc="35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tuvo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31847" y="5673953"/>
            <a:ext cx="8805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orbel"/>
                <a:cs typeface="Corbel"/>
              </a:rPr>
              <a:t>contacto con </a:t>
            </a:r>
            <a:r>
              <a:rPr sz="1600" spc="-5" dirty="0">
                <a:latin typeface="Corbel"/>
                <a:cs typeface="Corbel"/>
              </a:rPr>
              <a:t>un </a:t>
            </a:r>
            <a:r>
              <a:rPr sz="1600" spc="-10" dirty="0">
                <a:latin typeface="Corbel"/>
                <a:cs typeface="Corbel"/>
              </a:rPr>
              <a:t>caso </a:t>
            </a:r>
            <a:r>
              <a:rPr sz="1600" spc="-5" dirty="0">
                <a:latin typeface="Corbel"/>
                <a:cs typeface="Corbel"/>
              </a:rPr>
              <a:t>confirmado o probable de </a:t>
            </a:r>
            <a:r>
              <a:rPr sz="1600" spc="-10" dirty="0">
                <a:latin typeface="Corbel"/>
                <a:cs typeface="Corbel"/>
              </a:rPr>
              <a:t>infección </a:t>
            </a:r>
            <a:r>
              <a:rPr sz="1600" spc="-5" dirty="0">
                <a:latin typeface="Corbel"/>
                <a:cs typeface="Corbel"/>
              </a:rPr>
              <a:t>por</a:t>
            </a:r>
            <a:r>
              <a:rPr sz="1600" spc="12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COVID-19, o </a:t>
            </a:r>
            <a:r>
              <a:rPr sz="1600" spc="-10" dirty="0">
                <a:latin typeface="Corbel"/>
                <a:cs typeface="Corbel"/>
              </a:rPr>
              <a:t>trabajo </a:t>
            </a:r>
            <a:r>
              <a:rPr sz="1600" spc="-5" dirty="0">
                <a:latin typeface="Corbel"/>
                <a:cs typeface="Corbel"/>
              </a:rPr>
              <a:t>o asistió a un </a:t>
            </a:r>
            <a:r>
              <a:rPr sz="1600" spc="-10" dirty="0">
                <a:latin typeface="Corbel"/>
                <a:cs typeface="Corbel"/>
              </a:rPr>
              <a:t>centro </a:t>
            </a:r>
            <a:r>
              <a:rPr sz="1600" spc="-5" dirty="0">
                <a:latin typeface="Corbel"/>
                <a:cs typeface="Corbel"/>
              </a:rPr>
              <a:t>de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31847" y="5917793"/>
            <a:ext cx="86963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orbel"/>
                <a:cs typeface="Corbel"/>
              </a:rPr>
              <a:t>atención </a:t>
            </a:r>
            <a:r>
              <a:rPr sz="1600" spc="-5" dirty="0">
                <a:latin typeface="Corbel"/>
                <a:cs typeface="Corbel"/>
              </a:rPr>
              <a:t>medica donde se </a:t>
            </a:r>
            <a:r>
              <a:rPr sz="1600" spc="-10" dirty="0">
                <a:latin typeface="Corbel"/>
                <a:cs typeface="Corbel"/>
              </a:rPr>
              <a:t>atendieron </a:t>
            </a:r>
            <a:r>
              <a:rPr sz="1600" spc="-5" dirty="0">
                <a:latin typeface="Corbel"/>
                <a:cs typeface="Corbel"/>
              </a:rPr>
              <a:t>a pacientes confirmados o probables de </a:t>
            </a:r>
            <a:r>
              <a:rPr sz="1600" spc="-10" dirty="0">
                <a:latin typeface="Corbel"/>
                <a:cs typeface="Corbel"/>
              </a:rPr>
              <a:t>infección </a:t>
            </a:r>
            <a:r>
              <a:rPr sz="1600" spc="-5" dirty="0">
                <a:latin typeface="Corbel"/>
                <a:cs typeface="Corbel"/>
              </a:rPr>
              <a:t>por</a:t>
            </a:r>
            <a:r>
              <a:rPr sz="1600" spc="17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COVID-19. 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7347" y="4331208"/>
            <a:ext cx="2059305" cy="967740"/>
          </a:xfrm>
          <a:custGeom>
            <a:avLst/>
            <a:gdLst/>
            <a:ahLst/>
            <a:cxnLst/>
            <a:rect l="l" t="t" r="r" b="b"/>
            <a:pathLst>
              <a:path w="2059305" h="967739">
                <a:moveTo>
                  <a:pt x="0" y="967740"/>
                </a:moveTo>
                <a:lnTo>
                  <a:pt x="2058924" y="967740"/>
                </a:lnTo>
                <a:lnTo>
                  <a:pt x="2058924" y="0"/>
                </a:lnTo>
                <a:lnTo>
                  <a:pt x="0" y="0"/>
                </a:lnTo>
                <a:lnTo>
                  <a:pt x="0" y="96774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1886" y="4301464"/>
            <a:ext cx="14700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7160">
              <a:lnSpc>
                <a:spcPct val="15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Persona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en 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nv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ación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89988" y="4274820"/>
            <a:ext cx="9838944" cy="10149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349754" y="4336160"/>
            <a:ext cx="93103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</a:tabLst>
            </a:pPr>
            <a:r>
              <a:rPr sz="1600" spc="-5" dirty="0">
                <a:latin typeface="Corbel"/>
                <a:cs typeface="Corbel"/>
              </a:rPr>
              <a:t>a)	</a:t>
            </a:r>
            <a:r>
              <a:rPr sz="1600" spc="-15" dirty="0">
                <a:latin typeface="Corbel"/>
                <a:cs typeface="Corbel"/>
              </a:rPr>
              <a:t>Persona</a:t>
            </a:r>
            <a:r>
              <a:rPr sz="1600" spc="3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que</a:t>
            </a:r>
            <a:r>
              <a:rPr sz="1600" spc="1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presenta</a:t>
            </a:r>
            <a:r>
              <a:rPr sz="1600" spc="4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una</a:t>
            </a:r>
            <a:r>
              <a:rPr sz="1600" spc="25" dirty="0">
                <a:latin typeface="Corbel"/>
                <a:cs typeface="Corbel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Corbel"/>
                <a:cs typeface="Corbel"/>
              </a:rPr>
              <a:t>infección</a:t>
            </a:r>
            <a:r>
              <a:rPr sz="1600" spc="5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Corbel"/>
                <a:cs typeface="Corbel"/>
              </a:rPr>
              <a:t>respiratoria</a:t>
            </a:r>
            <a:r>
              <a:rPr sz="1600" spc="4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Corbel"/>
                <a:cs typeface="Corbel"/>
              </a:rPr>
              <a:t>aguda</a:t>
            </a:r>
            <a:r>
              <a:rPr sz="1600" spc="5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–</a:t>
            </a:r>
            <a:r>
              <a:rPr sz="1600" spc="1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IRA</a:t>
            </a:r>
            <a:r>
              <a:rPr sz="1600" spc="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(fiebre,</a:t>
            </a:r>
            <a:r>
              <a:rPr sz="1600" spc="45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tos,</a:t>
            </a:r>
            <a:r>
              <a:rPr sz="1600" spc="2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dolor</a:t>
            </a:r>
            <a:r>
              <a:rPr sz="1600" spc="1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de</a:t>
            </a:r>
            <a:r>
              <a:rPr sz="1600" spc="3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garganta)</a:t>
            </a:r>
            <a:r>
              <a:rPr sz="1600" spc="35" dirty="0">
                <a:latin typeface="Corbel"/>
                <a:cs typeface="Corbel"/>
              </a:rPr>
              <a:t> </a:t>
            </a:r>
            <a:r>
              <a:rPr sz="1600" spc="-10" dirty="0">
                <a:latin typeface="Corbel"/>
                <a:cs typeface="Corbel"/>
              </a:rPr>
              <a:t>con</a:t>
            </a:r>
            <a:r>
              <a:rPr sz="1600" spc="20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historial</a:t>
            </a:r>
            <a:r>
              <a:rPr sz="1600" spc="25" dirty="0">
                <a:latin typeface="Corbel"/>
                <a:cs typeface="Corbel"/>
              </a:rPr>
              <a:t> </a:t>
            </a:r>
            <a:r>
              <a:rPr sz="1600" spc="-5" dirty="0">
                <a:latin typeface="Corbel"/>
                <a:cs typeface="Corbel"/>
              </a:rPr>
              <a:t>de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92654" y="4580001"/>
            <a:ext cx="83953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orbel"/>
                <a:cs typeface="Corbel"/>
              </a:rPr>
              <a:t>viaje a países </a:t>
            </a:r>
            <a:r>
              <a:rPr sz="1600" spc="-10" dirty="0">
                <a:latin typeface="Corbel"/>
                <a:cs typeface="Corbel"/>
              </a:rPr>
              <a:t>con </a:t>
            </a:r>
            <a:r>
              <a:rPr sz="1600" spc="-5" dirty="0">
                <a:solidFill>
                  <a:srgbClr val="FF0000"/>
                </a:solidFill>
                <a:latin typeface="Corbel"/>
                <a:cs typeface="Corbel"/>
              </a:rPr>
              <a:t>transmisión comunitaria del</a:t>
            </a:r>
            <a:r>
              <a:rPr sz="1600" spc="11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Corbel"/>
                <a:cs typeface="Corbel"/>
              </a:rPr>
              <a:t>COVID-19</a:t>
            </a:r>
            <a:r>
              <a:rPr sz="1600" spc="-5" dirty="0">
                <a:latin typeface="Corbel"/>
                <a:cs typeface="Corbel"/>
              </a:rPr>
              <a:t>, </a:t>
            </a:r>
            <a:r>
              <a:rPr sz="1600" spc="-10" dirty="0">
                <a:latin typeface="Corbel"/>
                <a:cs typeface="Corbel"/>
              </a:rPr>
              <a:t>dentro </a:t>
            </a:r>
            <a:r>
              <a:rPr sz="1600" spc="-5" dirty="0">
                <a:latin typeface="Corbel"/>
                <a:cs typeface="Corbel"/>
              </a:rPr>
              <a:t>de los 14 días previos al inicio de los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2654" y="4823840"/>
            <a:ext cx="8420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orbel"/>
                <a:cs typeface="Corbel"/>
              </a:rPr>
              <a:t>síntomas.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049768" y="2302764"/>
            <a:ext cx="3727704" cy="1821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292" y="0"/>
            <a:ext cx="2910840" cy="25664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91688" y="1563242"/>
            <a:ext cx="1304925" cy="1071245"/>
          </a:xfrm>
          <a:custGeom>
            <a:avLst/>
            <a:gdLst/>
            <a:ahLst/>
            <a:cxnLst/>
            <a:rect l="l" t="t" r="r" b="b"/>
            <a:pathLst>
              <a:path w="1304925" h="1071245">
                <a:moveTo>
                  <a:pt x="47879" y="684403"/>
                </a:moveTo>
                <a:lnTo>
                  <a:pt x="0" y="1023366"/>
                </a:lnTo>
                <a:lnTo>
                  <a:pt x="338963" y="1071245"/>
                </a:lnTo>
                <a:lnTo>
                  <a:pt x="266191" y="974598"/>
                </a:lnTo>
                <a:lnTo>
                  <a:pt x="523490" y="781050"/>
                </a:lnTo>
                <a:lnTo>
                  <a:pt x="120650" y="781050"/>
                </a:lnTo>
                <a:lnTo>
                  <a:pt x="47879" y="684403"/>
                </a:lnTo>
                <a:close/>
              </a:path>
              <a:path w="1304925" h="1071245">
                <a:moveTo>
                  <a:pt x="1159128" y="0"/>
                </a:moveTo>
                <a:lnTo>
                  <a:pt x="120650" y="781050"/>
                </a:lnTo>
                <a:lnTo>
                  <a:pt x="523490" y="781050"/>
                </a:lnTo>
                <a:lnTo>
                  <a:pt x="1304671" y="193421"/>
                </a:lnTo>
                <a:lnTo>
                  <a:pt x="1159128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91688" y="1563242"/>
            <a:ext cx="1304925" cy="1071245"/>
          </a:xfrm>
          <a:custGeom>
            <a:avLst/>
            <a:gdLst/>
            <a:ahLst/>
            <a:cxnLst/>
            <a:rect l="l" t="t" r="r" b="b"/>
            <a:pathLst>
              <a:path w="1304925" h="1071245">
                <a:moveTo>
                  <a:pt x="47879" y="684403"/>
                </a:moveTo>
                <a:lnTo>
                  <a:pt x="120650" y="781050"/>
                </a:lnTo>
                <a:lnTo>
                  <a:pt x="1159128" y="0"/>
                </a:lnTo>
                <a:lnTo>
                  <a:pt x="1304671" y="193421"/>
                </a:lnTo>
                <a:lnTo>
                  <a:pt x="266191" y="974598"/>
                </a:lnTo>
                <a:lnTo>
                  <a:pt x="338963" y="1071245"/>
                </a:lnTo>
                <a:lnTo>
                  <a:pt x="0" y="1023366"/>
                </a:lnTo>
                <a:lnTo>
                  <a:pt x="47879" y="684403"/>
                </a:lnTo>
                <a:close/>
              </a:path>
            </a:pathLst>
          </a:custGeom>
          <a:ln w="10795">
            <a:solidFill>
              <a:srgbClr val="2C87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91961" y="2125217"/>
            <a:ext cx="403860" cy="657225"/>
          </a:xfrm>
          <a:custGeom>
            <a:avLst/>
            <a:gdLst/>
            <a:ahLst/>
            <a:cxnLst/>
            <a:rect l="l" t="t" r="r" b="b"/>
            <a:pathLst>
              <a:path w="403860" h="657225">
                <a:moveTo>
                  <a:pt x="403860" y="454914"/>
                </a:moveTo>
                <a:lnTo>
                  <a:pt x="0" y="454914"/>
                </a:lnTo>
                <a:lnTo>
                  <a:pt x="201929" y="656844"/>
                </a:lnTo>
                <a:lnTo>
                  <a:pt x="403860" y="454914"/>
                </a:lnTo>
                <a:close/>
              </a:path>
              <a:path w="403860" h="657225">
                <a:moveTo>
                  <a:pt x="302895" y="0"/>
                </a:moveTo>
                <a:lnTo>
                  <a:pt x="100964" y="0"/>
                </a:lnTo>
                <a:lnTo>
                  <a:pt x="100964" y="454914"/>
                </a:lnTo>
                <a:lnTo>
                  <a:pt x="302895" y="454914"/>
                </a:lnTo>
                <a:lnTo>
                  <a:pt x="302895" y="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91961" y="2125217"/>
            <a:ext cx="403860" cy="657225"/>
          </a:xfrm>
          <a:custGeom>
            <a:avLst/>
            <a:gdLst/>
            <a:ahLst/>
            <a:cxnLst/>
            <a:rect l="l" t="t" r="r" b="b"/>
            <a:pathLst>
              <a:path w="403860" h="657225">
                <a:moveTo>
                  <a:pt x="0" y="454914"/>
                </a:moveTo>
                <a:lnTo>
                  <a:pt x="100964" y="454914"/>
                </a:lnTo>
                <a:lnTo>
                  <a:pt x="100964" y="0"/>
                </a:lnTo>
                <a:lnTo>
                  <a:pt x="302895" y="0"/>
                </a:lnTo>
                <a:lnTo>
                  <a:pt x="302895" y="454914"/>
                </a:lnTo>
                <a:lnTo>
                  <a:pt x="403860" y="454914"/>
                </a:lnTo>
                <a:lnTo>
                  <a:pt x="201929" y="656844"/>
                </a:lnTo>
                <a:lnTo>
                  <a:pt x="0" y="454914"/>
                </a:lnTo>
                <a:close/>
              </a:path>
            </a:pathLst>
          </a:custGeom>
          <a:ln w="10668">
            <a:solidFill>
              <a:srgbClr val="2C87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42273" y="1234439"/>
            <a:ext cx="1310640" cy="1071880"/>
          </a:xfrm>
          <a:custGeom>
            <a:avLst/>
            <a:gdLst/>
            <a:ahLst/>
            <a:cxnLst/>
            <a:rect l="l" t="t" r="r" b="b"/>
            <a:pathLst>
              <a:path w="1310640" h="1071880">
                <a:moveTo>
                  <a:pt x="147574" y="0"/>
                </a:moveTo>
                <a:lnTo>
                  <a:pt x="0" y="197865"/>
                </a:lnTo>
                <a:lnTo>
                  <a:pt x="1038986" y="972820"/>
                </a:lnTo>
                <a:lnTo>
                  <a:pt x="965200" y="1071752"/>
                </a:lnTo>
                <a:lnTo>
                  <a:pt x="1310640" y="1021461"/>
                </a:lnTo>
                <a:lnTo>
                  <a:pt x="1274751" y="774954"/>
                </a:lnTo>
                <a:lnTo>
                  <a:pt x="1186560" y="774954"/>
                </a:lnTo>
                <a:lnTo>
                  <a:pt x="147574" y="0"/>
                </a:lnTo>
                <a:close/>
              </a:path>
              <a:path w="1310640" h="1071880">
                <a:moveTo>
                  <a:pt x="1260348" y="676021"/>
                </a:moveTo>
                <a:lnTo>
                  <a:pt x="1186560" y="774954"/>
                </a:lnTo>
                <a:lnTo>
                  <a:pt x="1274751" y="774954"/>
                </a:lnTo>
                <a:lnTo>
                  <a:pt x="1260348" y="676021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42273" y="1234439"/>
            <a:ext cx="1310640" cy="1071880"/>
          </a:xfrm>
          <a:custGeom>
            <a:avLst/>
            <a:gdLst/>
            <a:ahLst/>
            <a:cxnLst/>
            <a:rect l="l" t="t" r="r" b="b"/>
            <a:pathLst>
              <a:path w="1310640" h="1071880">
                <a:moveTo>
                  <a:pt x="965200" y="1071752"/>
                </a:moveTo>
                <a:lnTo>
                  <a:pt x="1038986" y="972820"/>
                </a:lnTo>
                <a:lnTo>
                  <a:pt x="0" y="197865"/>
                </a:lnTo>
                <a:lnTo>
                  <a:pt x="147574" y="0"/>
                </a:lnTo>
                <a:lnTo>
                  <a:pt x="1186560" y="774954"/>
                </a:lnTo>
                <a:lnTo>
                  <a:pt x="1260348" y="676021"/>
                </a:lnTo>
                <a:lnTo>
                  <a:pt x="1310640" y="1021461"/>
                </a:lnTo>
                <a:lnTo>
                  <a:pt x="965200" y="1071752"/>
                </a:lnTo>
                <a:close/>
              </a:path>
            </a:pathLst>
          </a:custGeom>
          <a:ln w="10794">
            <a:solidFill>
              <a:srgbClr val="2C879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4508" y="2781300"/>
            <a:ext cx="1652016" cy="11292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74116" y="2451861"/>
            <a:ext cx="1657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Ambulancia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DIRIS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109216" y="3613403"/>
            <a:ext cx="551688" cy="5501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40652" y="3573779"/>
            <a:ext cx="550164" cy="5516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227307" y="3613403"/>
            <a:ext cx="550164" cy="5501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643871" y="765048"/>
            <a:ext cx="551687" cy="5516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9711308" y="1229359"/>
            <a:ext cx="2461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45" dirty="0">
                <a:latin typeface="Calibri"/>
                <a:cs typeface="Calibri"/>
              </a:rPr>
              <a:t>Toma </a:t>
            </a:r>
            <a:r>
              <a:rPr sz="1800" b="0" dirty="0">
                <a:latin typeface="Calibri"/>
                <a:cs typeface="Calibri"/>
              </a:rPr>
              <a:t>de </a:t>
            </a:r>
            <a:r>
              <a:rPr sz="1800" b="0" spc="-10" dirty="0">
                <a:latin typeface="Calibri"/>
                <a:cs typeface="Calibri"/>
              </a:rPr>
              <a:t>muestra para</a:t>
            </a:r>
            <a:r>
              <a:rPr sz="1800" b="0" spc="-2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INS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27676" y="204215"/>
            <a:ext cx="3363468" cy="18623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72761" y="546354"/>
            <a:ext cx="429895" cy="1567180"/>
          </a:xfrm>
          <a:custGeom>
            <a:avLst/>
            <a:gdLst/>
            <a:ahLst/>
            <a:cxnLst/>
            <a:rect l="l" t="t" r="r" b="b"/>
            <a:pathLst>
              <a:path w="429895" h="1567180">
                <a:moveTo>
                  <a:pt x="0" y="1566672"/>
                </a:moveTo>
                <a:lnTo>
                  <a:pt x="429767" y="1566672"/>
                </a:lnTo>
                <a:lnTo>
                  <a:pt x="429767" y="0"/>
                </a:lnTo>
                <a:lnTo>
                  <a:pt x="0" y="0"/>
                </a:lnTo>
                <a:lnTo>
                  <a:pt x="0" y="1566672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572761" y="546354"/>
            <a:ext cx="429895" cy="1567180"/>
          </a:xfrm>
          <a:prstGeom prst="rect">
            <a:avLst/>
          </a:prstGeom>
          <a:ln w="16764">
            <a:solidFill>
              <a:srgbClr val="F8F8F8"/>
            </a:solidFill>
          </a:ln>
        </p:spPr>
        <p:txBody>
          <a:bodyPr vert="vert270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DOMICILIOS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013959" y="566927"/>
            <a:ext cx="635508" cy="4099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33131" y="501395"/>
            <a:ext cx="871727" cy="4922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1264" y="576072"/>
            <a:ext cx="3717036" cy="315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01996" y="361188"/>
            <a:ext cx="5532120" cy="845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0984" y="818388"/>
            <a:ext cx="5599175" cy="8458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95450" y="460628"/>
            <a:ext cx="877887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2770" marR="5080" indent="-1830705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2791A6"/>
                </a:solidFill>
              </a:rPr>
              <a:t>MANEJO </a:t>
            </a:r>
            <a:r>
              <a:rPr sz="3000" spc="-5" dirty="0">
                <a:solidFill>
                  <a:srgbClr val="2791A6"/>
                </a:solidFill>
              </a:rPr>
              <a:t>DE </a:t>
            </a:r>
            <a:r>
              <a:rPr sz="3000" dirty="0">
                <a:solidFill>
                  <a:srgbClr val="2791A6"/>
                </a:solidFill>
              </a:rPr>
              <a:t>CASOS </a:t>
            </a:r>
            <a:r>
              <a:rPr sz="3000" spc="-5" dirty="0">
                <a:solidFill>
                  <a:srgbClr val="2791A6"/>
                </a:solidFill>
              </a:rPr>
              <a:t>DE </a:t>
            </a:r>
            <a:r>
              <a:rPr sz="3000" spc="-20" dirty="0">
                <a:solidFill>
                  <a:srgbClr val="2791A6"/>
                </a:solidFill>
              </a:rPr>
              <a:t>CORONAVIRUS</a:t>
            </a:r>
            <a:r>
              <a:rPr sz="3000" spc="-130" dirty="0">
                <a:solidFill>
                  <a:srgbClr val="2791A6"/>
                </a:solidFill>
              </a:rPr>
              <a:t> </a:t>
            </a:r>
            <a:r>
              <a:rPr sz="3000" dirty="0">
                <a:solidFill>
                  <a:srgbClr val="2791A6"/>
                </a:solidFill>
              </a:rPr>
              <a:t>SEGUN  UNIDAD DE</a:t>
            </a:r>
            <a:r>
              <a:rPr sz="3000" spc="-55" dirty="0">
                <a:solidFill>
                  <a:srgbClr val="2791A6"/>
                </a:solidFill>
              </a:rPr>
              <a:t> </a:t>
            </a:r>
            <a:r>
              <a:rPr sz="3000" spc="-5" dirty="0">
                <a:solidFill>
                  <a:srgbClr val="2791A6"/>
                </a:solidFill>
              </a:rPr>
              <a:t>INTERVENCIÓN</a:t>
            </a:r>
            <a:endParaRPr sz="3000"/>
          </a:p>
        </p:txBody>
      </p:sp>
      <p:sp>
        <p:nvSpPr>
          <p:cNvPr id="6" name="object 6"/>
          <p:cNvSpPr/>
          <p:nvPr/>
        </p:nvSpPr>
        <p:spPr>
          <a:xfrm>
            <a:off x="548612" y="2077175"/>
            <a:ext cx="11074961" cy="36912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3041" y="1982571"/>
            <a:ext cx="10848975" cy="362013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2300" b="1" spc="-5" dirty="0">
                <a:solidFill>
                  <a:srgbClr val="C00000"/>
                </a:solidFill>
                <a:latin typeface="Corbel"/>
                <a:cs typeface="Corbel"/>
              </a:rPr>
              <a:t>UNIDAD </a:t>
            </a:r>
            <a:r>
              <a:rPr sz="2300" b="1" dirty="0">
                <a:solidFill>
                  <a:srgbClr val="C00000"/>
                </a:solidFill>
                <a:latin typeface="Corbel"/>
                <a:cs typeface="Corbel"/>
              </a:rPr>
              <a:t>DE INTERVENCION</a:t>
            </a:r>
            <a:r>
              <a:rPr sz="2300" b="1" spc="-2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300" b="1" spc="-5" dirty="0">
                <a:solidFill>
                  <a:srgbClr val="C00000"/>
                </a:solidFill>
                <a:latin typeface="Corbel"/>
                <a:cs typeface="Corbel"/>
              </a:rPr>
              <a:t>BÁSICA</a:t>
            </a:r>
            <a:endParaRPr sz="23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300" b="1" dirty="0">
                <a:solidFill>
                  <a:srgbClr val="2791A6"/>
                </a:solidFill>
                <a:latin typeface="Corbel"/>
                <a:cs typeface="Corbel"/>
              </a:rPr>
              <a:t>1. </a:t>
            </a:r>
            <a:r>
              <a:rPr sz="2300" b="1" spc="20" dirty="0">
                <a:solidFill>
                  <a:srgbClr val="2791A6"/>
                </a:solidFill>
                <a:latin typeface="Corbel"/>
                <a:cs typeface="Corbel"/>
              </a:rPr>
              <a:t>DOMICILIOY </a:t>
            </a:r>
            <a:r>
              <a:rPr sz="2300" b="1" spc="-15" dirty="0">
                <a:solidFill>
                  <a:srgbClr val="2791A6"/>
                </a:solidFill>
                <a:latin typeface="Corbel"/>
                <a:cs typeface="Corbel"/>
              </a:rPr>
              <a:t>ESTABLECIMIENTOS </a:t>
            </a:r>
            <a:r>
              <a:rPr sz="2300" b="1" dirty="0">
                <a:solidFill>
                  <a:srgbClr val="2791A6"/>
                </a:solidFill>
                <a:latin typeface="Corbel"/>
                <a:cs typeface="Corbel"/>
              </a:rPr>
              <a:t>NO</a:t>
            </a:r>
            <a:r>
              <a:rPr sz="2300" b="1" spc="-110" dirty="0">
                <a:solidFill>
                  <a:srgbClr val="2791A6"/>
                </a:solidFill>
                <a:latin typeface="Corbel"/>
                <a:cs typeface="Corbel"/>
              </a:rPr>
              <a:t> </a:t>
            </a:r>
            <a:r>
              <a:rPr sz="2300" b="1" spc="-5" dirty="0">
                <a:solidFill>
                  <a:srgbClr val="2791A6"/>
                </a:solidFill>
                <a:latin typeface="Corbel"/>
                <a:cs typeface="Corbel"/>
              </a:rPr>
              <a:t>FOCALIZADO</a:t>
            </a:r>
            <a:endParaRPr sz="2300">
              <a:latin typeface="Corbel"/>
              <a:cs typeface="Corbel"/>
            </a:endParaRPr>
          </a:p>
          <a:p>
            <a:pPr marL="299085" indent="-287020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300" dirty="0">
                <a:latin typeface="Corbel"/>
                <a:cs typeface="Corbel"/>
              </a:rPr>
              <a:t>Son los </a:t>
            </a:r>
            <a:r>
              <a:rPr sz="2300" spc="-5" dirty="0">
                <a:latin typeface="Corbel"/>
                <a:cs typeface="Corbel"/>
              </a:rPr>
              <a:t>EESS </a:t>
            </a:r>
            <a:r>
              <a:rPr sz="2300" dirty="0">
                <a:latin typeface="Corbel"/>
                <a:cs typeface="Corbel"/>
              </a:rPr>
              <a:t>del primer </a:t>
            </a:r>
            <a:r>
              <a:rPr sz="2300" spc="-5" dirty="0">
                <a:latin typeface="Corbel"/>
                <a:cs typeface="Corbel"/>
              </a:rPr>
              <a:t>nivel </a:t>
            </a:r>
            <a:r>
              <a:rPr sz="2300" dirty="0">
                <a:latin typeface="Corbel"/>
                <a:cs typeface="Corbel"/>
              </a:rPr>
              <a:t>de </a:t>
            </a:r>
            <a:r>
              <a:rPr sz="2300" spc="-5" dirty="0">
                <a:latin typeface="Corbel"/>
                <a:cs typeface="Corbel"/>
              </a:rPr>
              <a:t>atención </a:t>
            </a:r>
            <a:r>
              <a:rPr sz="2300" dirty="0">
                <a:latin typeface="Corbel"/>
                <a:cs typeface="Corbel"/>
              </a:rPr>
              <a:t>y los hospitales </a:t>
            </a:r>
            <a:r>
              <a:rPr sz="2300" spc="-5" dirty="0">
                <a:latin typeface="Corbel"/>
                <a:cs typeface="Corbel"/>
              </a:rPr>
              <a:t>no</a:t>
            </a:r>
            <a:r>
              <a:rPr sz="2300" spc="-25" dirty="0">
                <a:latin typeface="Corbel"/>
                <a:cs typeface="Corbel"/>
              </a:rPr>
              <a:t> </a:t>
            </a:r>
            <a:r>
              <a:rPr sz="2300" spc="-5" dirty="0">
                <a:latin typeface="Corbel"/>
                <a:cs typeface="Corbel"/>
              </a:rPr>
              <a:t>seleccionados</a:t>
            </a:r>
            <a:endParaRPr sz="2300">
              <a:latin typeface="Corbel"/>
              <a:cs typeface="Corbel"/>
            </a:endParaRPr>
          </a:p>
          <a:p>
            <a:pPr marL="299085" indent="-28702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300" dirty="0">
                <a:latin typeface="Corbel"/>
                <a:cs typeface="Corbel"/>
              </a:rPr>
              <a:t>Vigilancia</a:t>
            </a:r>
            <a:r>
              <a:rPr sz="2300" spc="-20" dirty="0">
                <a:latin typeface="Corbel"/>
                <a:cs typeface="Corbel"/>
              </a:rPr>
              <a:t> </a:t>
            </a:r>
            <a:r>
              <a:rPr sz="2300" dirty="0">
                <a:latin typeface="Corbel"/>
                <a:cs typeface="Corbel"/>
              </a:rPr>
              <a:t>epidemiológica.</a:t>
            </a:r>
            <a:endParaRPr sz="2300">
              <a:latin typeface="Corbel"/>
              <a:cs typeface="Corbel"/>
            </a:endParaRPr>
          </a:p>
          <a:p>
            <a:pPr marL="299085" indent="-287020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300" dirty="0">
                <a:latin typeface="Corbel"/>
                <a:cs typeface="Corbel"/>
              </a:rPr>
              <a:t>Medidas para el </a:t>
            </a:r>
            <a:r>
              <a:rPr sz="2300" spc="-5" dirty="0">
                <a:latin typeface="Corbel"/>
                <a:cs typeface="Corbel"/>
              </a:rPr>
              <a:t>control </a:t>
            </a:r>
            <a:r>
              <a:rPr sz="2300" dirty="0">
                <a:latin typeface="Corbel"/>
                <a:cs typeface="Corbel"/>
              </a:rPr>
              <a:t>de la </a:t>
            </a:r>
            <a:r>
              <a:rPr sz="2300" spc="-5" dirty="0">
                <a:latin typeface="Corbel"/>
                <a:cs typeface="Corbel"/>
              </a:rPr>
              <a:t>transmisión </a:t>
            </a:r>
            <a:r>
              <a:rPr sz="2300" dirty="0">
                <a:latin typeface="Corbel"/>
                <a:cs typeface="Corbel"/>
              </a:rPr>
              <a:t>del</a:t>
            </a:r>
            <a:r>
              <a:rPr sz="2300" spc="-10" dirty="0">
                <a:latin typeface="Corbel"/>
                <a:cs typeface="Corbel"/>
              </a:rPr>
              <a:t> </a:t>
            </a:r>
            <a:r>
              <a:rPr sz="2300" dirty="0">
                <a:latin typeface="Corbel"/>
                <a:cs typeface="Corbel"/>
              </a:rPr>
              <a:t>virus</a:t>
            </a:r>
            <a:endParaRPr sz="2300">
              <a:latin typeface="Corbel"/>
              <a:cs typeface="Corbel"/>
            </a:endParaRPr>
          </a:p>
          <a:p>
            <a:pPr marL="299085" indent="-287020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300" dirty="0">
                <a:latin typeface="Corbel"/>
                <a:cs typeface="Corbel"/>
              </a:rPr>
              <a:t>Definición de </a:t>
            </a:r>
            <a:r>
              <a:rPr sz="2300" spc="-5" dirty="0">
                <a:latin typeface="Corbel"/>
                <a:cs typeface="Corbel"/>
              </a:rPr>
              <a:t>caso: </a:t>
            </a:r>
            <a:r>
              <a:rPr sz="2300" dirty="0">
                <a:solidFill>
                  <a:srgbClr val="FF0000"/>
                </a:solidFill>
                <a:latin typeface="Corbel"/>
                <a:cs typeface="Corbel"/>
              </a:rPr>
              <a:t>PERSONA EN </a:t>
            </a:r>
            <a:r>
              <a:rPr sz="2300" spc="10" dirty="0">
                <a:solidFill>
                  <a:srgbClr val="FF0000"/>
                </a:solidFill>
                <a:latin typeface="Corbel"/>
                <a:cs typeface="Corbel"/>
              </a:rPr>
              <a:t>INVESTIGACIÓNY </a:t>
            </a:r>
            <a:r>
              <a:rPr sz="2300" spc="-5" dirty="0">
                <a:solidFill>
                  <a:srgbClr val="FF0000"/>
                </a:solidFill>
                <a:latin typeface="Corbel"/>
                <a:cs typeface="Corbel"/>
              </a:rPr>
              <a:t>CASO </a:t>
            </a:r>
            <a:r>
              <a:rPr sz="2300" dirty="0">
                <a:solidFill>
                  <a:srgbClr val="FF0000"/>
                </a:solidFill>
                <a:latin typeface="Corbel"/>
                <a:cs typeface="Corbel"/>
              </a:rPr>
              <a:t>SOSPECHOSO</a:t>
            </a:r>
            <a:r>
              <a:rPr sz="2300" spc="-35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2300" dirty="0">
                <a:solidFill>
                  <a:srgbClr val="FF0000"/>
                </a:solidFill>
                <a:latin typeface="Corbel"/>
                <a:cs typeface="Corbel"/>
              </a:rPr>
              <a:t>A</a:t>
            </a:r>
            <a:endParaRPr sz="2300">
              <a:latin typeface="Corbel"/>
              <a:cs typeface="Corbel"/>
            </a:endParaRPr>
          </a:p>
          <a:p>
            <a:pPr marL="299085" indent="-287020">
              <a:lnSpc>
                <a:spcPct val="100000"/>
              </a:lnSpc>
              <a:spcBef>
                <a:spcPts val="18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300" dirty="0">
                <a:latin typeface="Corbel"/>
                <a:cs typeface="Corbel"/>
              </a:rPr>
              <a:t>Diagnóstico </a:t>
            </a:r>
            <a:r>
              <a:rPr sz="2300" spc="-5" dirty="0">
                <a:latin typeface="Corbel"/>
                <a:cs typeface="Corbel"/>
              </a:rPr>
              <a:t>clínico </a:t>
            </a:r>
            <a:r>
              <a:rPr sz="2300" dirty="0">
                <a:latin typeface="Corbel"/>
                <a:cs typeface="Corbel"/>
              </a:rPr>
              <a:t>y de Laboratorio: </a:t>
            </a:r>
            <a:r>
              <a:rPr sz="2400" spc="-45" dirty="0">
                <a:latin typeface="Corbel"/>
                <a:cs typeface="Corbel"/>
              </a:rPr>
              <a:t>Toma </a:t>
            </a:r>
            <a:r>
              <a:rPr sz="2400" dirty="0">
                <a:latin typeface="Corbel"/>
                <a:cs typeface="Corbel"/>
              </a:rPr>
              <a:t>de </a:t>
            </a:r>
            <a:r>
              <a:rPr sz="2400" spc="-5" dirty="0">
                <a:latin typeface="Corbel"/>
                <a:cs typeface="Corbel"/>
              </a:rPr>
              <a:t>muestra </a:t>
            </a:r>
            <a:r>
              <a:rPr sz="2400" dirty="0">
                <a:latin typeface="Corbel"/>
                <a:cs typeface="Corbel"/>
              </a:rPr>
              <a:t>en </a:t>
            </a:r>
            <a:r>
              <a:rPr sz="2400" spc="-5" dirty="0">
                <a:latin typeface="Corbel"/>
                <a:cs typeface="Corbel"/>
              </a:rPr>
              <a:t>coordinación </a:t>
            </a:r>
            <a:r>
              <a:rPr sz="2400" dirty="0">
                <a:latin typeface="Corbel"/>
                <a:cs typeface="Corbel"/>
              </a:rPr>
              <a:t>con el</a:t>
            </a:r>
            <a:r>
              <a:rPr sz="2400" spc="-15" dirty="0">
                <a:latin typeface="Corbel"/>
                <a:cs typeface="Corbel"/>
              </a:rPr>
              <a:t> </a:t>
            </a:r>
            <a:r>
              <a:rPr sz="2400" spc="-5" dirty="0">
                <a:latin typeface="Corbel"/>
                <a:cs typeface="Corbel"/>
              </a:rPr>
              <a:t>INS</a:t>
            </a:r>
            <a:r>
              <a:rPr sz="2300" spc="-5" dirty="0">
                <a:latin typeface="Corbel"/>
                <a:cs typeface="Corbel"/>
              </a:rPr>
              <a:t>.</a:t>
            </a:r>
            <a:endParaRPr sz="2300">
              <a:latin typeface="Corbel"/>
              <a:cs typeface="Corbel"/>
            </a:endParaRPr>
          </a:p>
          <a:p>
            <a:pPr marL="299085" marR="5080" indent="-287020">
              <a:lnSpc>
                <a:spcPct val="107000"/>
              </a:lnSpc>
              <a:spcBef>
                <a:spcPts val="15"/>
              </a:spcBef>
              <a:buFont typeface="Arial"/>
              <a:buChar char="•"/>
              <a:tabLst>
                <a:tab pos="299085" algn="l"/>
                <a:tab pos="299720" algn="l"/>
                <a:tab pos="1750060" algn="l"/>
                <a:tab pos="2054860" algn="l"/>
                <a:tab pos="3443604" algn="l"/>
                <a:tab pos="5287645" algn="l"/>
                <a:tab pos="5988685" algn="l"/>
                <a:tab pos="7557134" algn="l"/>
                <a:tab pos="8021955" algn="l"/>
                <a:tab pos="8846820" algn="l"/>
                <a:tab pos="10532745" algn="l"/>
              </a:tabLst>
            </a:pPr>
            <a:r>
              <a:rPr sz="2300" spc="-45" dirty="0">
                <a:latin typeface="Corbel"/>
                <a:cs typeface="Corbel"/>
              </a:rPr>
              <a:t>R</a:t>
            </a:r>
            <a:r>
              <a:rPr sz="2300" dirty="0">
                <a:latin typeface="Corbel"/>
                <a:cs typeface="Corbel"/>
              </a:rPr>
              <a:t>ef</a:t>
            </a:r>
            <a:r>
              <a:rPr sz="2300" spc="5" dirty="0">
                <a:latin typeface="Corbel"/>
                <a:cs typeface="Corbel"/>
              </a:rPr>
              <a:t>e</a:t>
            </a:r>
            <a:r>
              <a:rPr sz="2300" dirty="0">
                <a:latin typeface="Corbel"/>
                <a:cs typeface="Corbel"/>
              </a:rPr>
              <a:t>rencia	a	</a:t>
            </a:r>
            <a:r>
              <a:rPr sz="2300" spc="-5" dirty="0">
                <a:latin typeface="Corbel"/>
                <a:cs typeface="Corbel"/>
              </a:rPr>
              <a:t>hospitale</a:t>
            </a:r>
            <a:r>
              <a:rPr sz="2300" dirty="0">
                <a:latin typeface="Corbel"/>
                <a:cs typeface="Corbel"/>
              </a:rPr>
              <a:t>s	</a:t>
            </a:r>
            <a:r>
              <a:rPr sz="2300" spc="-5" dirty="0">
                <a:latin typeface="Corbel"/>
                <a:cs typeface="Corbel"/>
              </a:rPr>
              <a:t>s</a:t>
            </a:r>
            <a:r>
              <a:rPr sz="2300" spc="5" dirty="0">
                <a:latin typeface="Corbel"/>
                <a:cs typeface="Corbel"/>
              </a:rPr>
              <a:t>e</a:t>
            </a:r>
            <a:r>
              <a:rPr sz="2300" dirty="0">
                <a:latin typeface="Corbel"/>
                <a:cs typeface="Corbel"/>
              </a:rPr>
              <a:t>l</a:t>
            </a:r>
            <a:r>
              <a:rPr sz="2300" spc="5" dirty="0">
                <a:latin typeface="Corbel"/>
                <a:cs typeface="Corbel"/>
              </a:rPr>
              <a:t>e</a:t>
            </a:r>
            <a:r>
              <a:rPr sz="2300" spc="-40" dirty="0">
                <a:latin typeface="Corbel"/>
                <a:cs typeface="Corbel"/>
              </a:rPr>
              <a:t>c</a:t>
            </a:r>
            <a:r>
              <a:rPr sz="2300" spc="-5" dirty="0">
                <a:latin typeface="Corbel"/>
                <a:cs typeface="Corbel"/>
              </a:rPr>
              <a:t>cionado</a:t>
            </a:r>
            <a:r>
              <a:rPr sz="2300" dirty="0">
                <a:latin typeface="Corbel"/>
                <a:cs typeface="Corbel"/>
              </a:rPr>
              <a:t>s	para	ai</a:t>
            </a:r>
            <a:r>
              <a:rPr sz="2300" spc="5" dirty="0">
                <a:latin typeface="Corbel"/>
                <a:cs typeface="Corbel"/>
              </a:rPr>
              <a:t>s</a:t>
            </a:r>
            <a:r>
              <a:rPr sz="2300" dirty="0">
                <a:latin typeface="Corbel"/>
                <a:cs typeface="Corbel"/>
              </a:rPr>
              <a:t>l</a:t>
            </a:r>
            <a:r>
              <a:rPr sz="2300" spc="-10" dirty="0">
                <a:latin typeface="Corbel"/>
                <a:cs typeface="Corbel"/>
              </a:rPr>
              <a:t>a</a:t>
            </a:r>
            <a:r>
              <a:rPr sz="2300" dirty="0">
                <a:latin typeface="Corbel"/>
                <a:cs typeface="Corbel"/>
              </a:rPr>
              <a:t>mi</a:t>
            </a:r>
            <a:r>
              <a:rPr sz="2300" spc="5" dirty="0">
                <a:latin typeface="Corbel"/>
                <a:cs typeface="Corbel"/>
              </a:rPr>
              <a:t>e</a:t>
            </a:r>
            <a:r>
              <a:rPr sz="2300" spc="-15" dirty="0">
                <a:latin typeface="Corbel"/>
                <a:cs typeface="Corbel"/>
              </a:rPr>
              <a:t>n</a:t>
            </a:r>
            <a:r>
              <a:rPr sz="2300" spc="-5" dirty="0">
                <a:latin typeface="Corbel"/>
                <a:cs typeface="Corbel"/>
              </a:rPr>
              <a:t>t</a:t>
            </a:r>
            <a:r>
              <a:rPr sz="2300" dirty="0">
                <a:latin typeface="Corbel"/>
                <a:cs typeface="Corbel"/>
              </a:rPr>
              <a:t>o	</a:t>
            </a:r>
            <a:r>
              <a:rPr sz="2300" spc="10" dirty="0">
                <a:latin typeface="Corbel"/>
                <a:cs typeface="Corbel"/>
              </a:rPr>
              <a:t>d</a:t>
            </a:r>
            <a:r>
              <a:rPr sz="2300" dirty="0">
                <a:latin typeface="Corbel"/>
                <a:cs typeface="Corbel"/>
              </a:rPr>
              <a:t>e	</a:t>
            </a:r>
            <a:r>
              <a:rPr sz="2300" spc="-5" dirty="0">
                <a:latin typeface="Corbel"/>
                <a:cs typeface="Corbel"/>
              </a:rPr>
              <a:t>caso</a:t>
            </a:r>
            <a:r>
              <a:rPr sz="2300" dirty="0">
                <a:latin typeface="Corbel"/>
                <a:cs typeface="Corbel"/>
              </a:rPr>
              <a:t>s	</a:t>
            </a:r>
            <a:r>
              <a:rPr sz="2300" spc="-5" dirty="0">
                <a:latin typeface="Corbel"/>
                <a:cs typeface="Corbel"/>
              </a:rPr>
              <a:t>sospech</a:t>
            </a:r>
            <a:r>
              <a:rPr sz="2300" spc="-10" dirty="0">
                <a:latin typeface="Corbel"/>
                <a:cs typeface="Corbel"/>
              </a:rPr>
              <a:t>o</a:t>
            </a:r>
            <a:r>
              <a:rPr sz="2300" spc="-5" dirty="0">
                <a:latin typeface="Corbel"/>
                <a:cs typeface="Corbel"/>
              </a:rPr>
              <a:t>so</a:t>
            </a:r>
            <a:r>
              <a:rPr sz="2300" dirty="0">
                <a:latin typeface="Corbel"/>
                <a:cs typeface="Corbel"/>
              </a:rPr>
              <a:t>s	de  </a:t>
            </a:r>
            <a:r>
              <a:rPr sz="2300" spc="-5" dirty="0">
                <a:latin typeface="Corbel"/>
                <a:cs typeface="Corbel"/>
              </a:rPr>
              <a:t>Coronavirus</a:t>
            </a:r>
            <a:endParaRPr sz="2300">
              <a:latin typeface="Corbel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1460" cy="5334000"/>
          </a:xfrm>
          <a:custGeom>
            <a:avLst/>
            <a:gdLst/>
            <a:ahLst/>
            <a:cxnLst/>
            <a:rect l="l" t="t" r="r" b="b"/>
            <a:pathLst>
              <a:path w="9141460" h="5334000">
                <a:moveTo>
                  <a:pt x="0" y="5334000"/>
                </a:moveTo>
                <a:lnTo>
                  <a:pt x="9140952" y="5334000"/>
                </a:lnTo>
                <a:lnTo>
                  <a:pt x="9140952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70492" y="762000"/>
            <a:ext cx="2921635" cy="5334000"/>
          </a:xfrm>
          <a:custGeom>
            <a:avLst/>
            <a:gdLst/>
            <a:ahLst/>
            <a:cxnLst/>
            <a:rect l="l" t="t" r="r" b="b"/>
            <a:pathLst>
              <a:path w="2921634" h="5334000">
                <a:moveTo>
                  <a:pt x="0" y="5334000"/>
                </a:moveTo>
                <a:lnTo>
                  <a:pt x="2921507" y="5334000"/>
                </a:lnTo>
                <a:lnTo>
                  <a:pt x="2921507" y="0"/>
                </a:lnTo>
                <a:lnTo>
                  <a:pt x="0" y="0"/>
                </a:lnTo>
                <a:lnTo>
                  <a:pt x="0" y="5334000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39959" y="6344744"/>
            <a:ext cx="1531098" cy="3026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84192" y="6230247"/>
            <a:ext cx="2127438" cy="443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2150364"/>
            <a:ext cx="1723644" cy="1239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6588" y="2217547"/>
            <a:ext cx="12966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orbel"/>
                <a:cs typeface="Corbel"/>
              </a:rPr>
              <a:t>Caso  sospe</a:t>
            </a:r>
            <a:r>
              <a:rPr sz="2000" b="1" spc="5" dirty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ho</a:t>
            </a:r>
            <a:r>
              <a:rPr sz="2000" b="1" dirty="0">
                <a:solidFill>
                  <a:srgbClr val="FFFFFF"/>
                </a:solidFill>
                <a:latin typeface="Corbel"/>
                <a:cs typeface="Corbel"/>
              </a:rPr>
              <a:t>so  </a:t>
            </a:r>
            <a:r>
              <a:rPr sz="2000" spc="-5" dirty="0">
                <a:solidFill>
                  <a:srgbClr val="FFFFFF"/>
                </a:solidFill>
                <a:latin typeface="Corbel"/>
                <a:cs typeface="Corbel"/>
              </a:rPr>
              <a:t>(A)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91283" y="2191511"/>
            <a:ext cx="10053828" cy="928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019680" y="2235784"/>
            <a:ext cx="97999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orbel"/>
                <a:cs typeface="Corbel"/>
              </a:rPr>
              <a:t>Paciente</a:t>
            </a:r>
            <a:r>
              <a:rPr sz="1200" b="1" spc="12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con</a:t>
            </a:r>
            <a:r>
              <a:rPr sz="1200" b="1" spc="114" dirty="0">
                <a:latin typeface="Corbel"/>
                <a:cs typeface="Corbe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Corbel"/>
                <a:cs typeface="Corbel"/>
              </a:rPr>
              <a:t>infección</a:t>
            </a:r>
            <a:r>
              <a:rPr sz="1200" b="1" spc="12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Corbel"/>
                <a:cs typeface="Corbel"/>
              </a:rPr>
              <a:t>respiratoria</a:t>
            </a:r>
            <a:r>
              <a:rPr sz="1200" b="1" spc="114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Corbel"/>
                <a:cs typeface="Corbel"/>
              </a:rPr>
              <a:t>aguda</a:t>
            </a:r>
            <a:r>
              <a:rPr sz="1200" b="1" spc="114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Corbel"/>
                <a:cs typeface="Corbel"/>
              </a:rPr>
              <a:t>grave-IRAG</a:t>
            </a:r>
            <a:r>
              <a:rPr sz="1200" b="1" spc="12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(fiebre</a:t>
            </a:r>
            <a:r>
              <a:rPr sz="1200" b="1" spc="12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superior</a:t>
            </a:r>
            <a:r>
              <a:rPr sz="1200" b="1" spc="135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a</a:t>
            </a:r>
            <a:r>
              <a:rPr sz="1200" b="1" spc="114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38ºC,</a:t>
            </a:r>
            <a:r>
              <a:rPr sz="1200" b="1" spc="125" dirty="0">
                <a:latin typeface="Corbel"/>
                <a:cs typeface="Corbel"/>
              </a:rPr>
              <a:t> </a:t>
            </a:r>
            <a:r>
              <a:rPr sz="1200" b="1" spc="-10" dirty="0">
                <a:latin typeface="Corbel"/>
                <a:cs typeface="Corbel"/>
              </a:rPr>
              <a:t>tos,</a:t>
            </a:r>
            <a:r>
              <a:rPr sz="1200" b="1" spc="125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dificultad</a:t>
            </a:r>
            <a:r>
              <a:rPr sz="1200" b="1" spc="114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respiratoria</a:t>
            </a:r>
            <a:r>
              <a:rPr sz="1200" b="1" spc="114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y</a:t>
            </a:r>
            <a:r>
              <a:rPr sz="1200" b="1" spc="125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que</a:t>
            </a:r>
            <a:r>
              <a:rPr sz="1200" b="1" spc="12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requieren</a:t>
            </a:r>
            <a:r>
              <a:rPr sz="1200" b="1" spc="114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ingreso</a:t>
            </a:r>
            <a:r>
              <a:rPr sz="1200" b="1" spc="114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hospitalario)</a:t>
            </a:r>
            <a:r>
              <a:rPr sz="1200" b="1" spc="135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y</a:t>
            </a:r>
            <a:r>
              <a:rPr sz="1200" b="1" spc="114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sin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19680" y="2419350"/>
            <a:ext cx="97993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orbel"/>
                <a:cs typeface="Corbel"/>
              </a:rPr>
              <a:t>otra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etiología</a:t>
            </a:r>
            <a:r>
              <a:rPr sz="1200" b="1" spc="105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que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explique</a:t>
            </a:r>
            <a:r>
              <a:rPr sz="1200" b="1" spc="95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el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cuadro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clínico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y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un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historial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de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viajes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o</a:t>
            </a:r>
            <a:r>
              <a:rPr sz="1200" b="1" spc="11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residencia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en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países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con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transmisión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comunitaria</a:t>
            </a:r>
            <a:r>
              <a:rPr sz="1200" b="1" spc="105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de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COVID</a:t>
            </a:r>
            <a:r>
              <a:rPr sz="1200" b="1" spc="105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-19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en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los</a:t>
            </a:r>
            <a:r>
              <a:rPr sz="1200" b="1" spc="100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14</a:t>
            </a:r>
            <a:r>
              <a:rPr sz="1200" b="1" spc="105" dirty="0">
                <a:latin typeface="Corbel"/>
                <a:cs typeface="Corbel"/>
              </a:rPr>
              <a:t> </a:t>
            </a:r>
            <a:r>
              <a:rPr sz="1200" b="1" dirty="0">
                <a:latin typeface="Corbel"/>
                <a:cs typeface="Corbel"/>
              </a:rPr>
              <a:t>días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19680" y="2602229"/>
            <a:ext cx="2122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orbel"/>
                <a:cs typeface="Corbel"/>
              </a:rPr>
              <a:t>previos al inicio </a:t>
            </a:r>
            <a:r>
              <a:rPr sz="1200" b="1" dirty="0">
                <a:latin typeface="Corbel"/>
                <a:cs typeface="Corbel"/>
              </a:rPr>
              <a:t>de </a:t>
            </a:r>
            <a:r>
              <a:rPr sz="1200" b="1" spc="-5" dirty="0">
                <a:latin typeface="Corbel"/>
                <a:cs typeface="Corbel"/>
              </a:rPr>
              <a:t>los</a:t>
            </a:r>
            <a:r>
              <a:rPr sz="1200" b="1" spc="-15" dirty="0">
                <a:latin typeface="Corbel"/>
                <a:cs typeface="Corbel"/>
              </a:rPr>
              <a:t> </a:t>
            </a:r>
            <a:r>
              <a:rPr sz="1200" b="1" spc="-5" dirty="0">
                <a:latin typeface="Corbel"/>
                <a:cs typeface="Corbel"/>
              </a:rPr>
              <a:t>síntomas.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92807" y="3348228"/>
            <a:ext cx="10299191" cy="1188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19680" y="3410457"/>
            <a:ext cx="98018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orbel"/>
                <a:cs typeface="Corbel"/>
              </a:rPr>
              <a:t>Un </a:t>
            </a:r>
            <a:r>
              <a:rPr sz="1400" b="1" spc="-5" dirty="0">
                <a:latin typeface="Corbel"/>
                <a:cs typeface="Corbel"/>
              </a:rPr>
              <a:t>caso sospechoso con </a:t>
            </a:r>
            <a:r>
              <a:rPr sz="1400" b="1" spc="-10" dirty="0">
                <a:latin typeface="Corbel"/>
                <a:cs typeface="Corbel"/>
              </a:rPr>
              <a:t>resultado </a:t>
            </a:r>
            <a:r>
              <a:rPr sz="1400" b="1" spc="-5" dirty="0">
                <a:latin typeface="Corbel"/>
                <a:cs typeface="Corbel"/>
              </a:rPr>
              <a:t>de laboratorio </a:t>
            </a:r>
            <a:r>
              <a:rPr sz="1400" b="1" dirty="0">
                <a:latin typeface="Corbel"/>
                <a:cs typeface="Corbel"/>
              </a:rPr>
              <a:t>a </a:t>
            </a:r>
            <a:r>
              <a:rPr sz="1400" b="1" spc="-10" dirty="0">
                <a:latin typeface="Corbel"/>
                <a:cs typeface="Corbel"/>
              </a:rPr>
              <a:t>COVID-19 </a:t>
            </a:r>
            <a:r>
              <a:rPr sz="1400" b="1" spc="-5" dirty="0">
                <a:latin typeface="Corbel"/>
                <a:cs typeface="Corbel"/>
              </a:rPr>
              <a:t>indeterminado </a:t>
            </a:r>
            <a:r>
              <a:rPr sz="1400" b="1" dirty="0">
                <a:latin typeface="Corbel"/>
                <a:cs typeface="Corbel"/>
              </a:rPr>
              <a:t>o con </a:t>
            </a:r>
            <a:r>
              <a:rPr sz="1400" b="1" spc="-5" dirty="0">
                <a:latin typeface="Corbel"/>
                <a:cs typeface="Corbel"/>
              </a:rPr>
              <a:t>prueba positiva </a:t>
            </a:r>
            <a:r>
              <a:rPr sz="1400" b="1" spc="-10" dirty="0">
                <a:latin typeface="Corbel"/>
                <a:cs typeface="Corbel"/>
              </a:rPr>
              <a:t>en </a:t>
            </a:r>
            <a:r>
              <a:rPr sz="1400" b="1" dirty="0">
                <a:latin typeface="Corbel"/>
                <a:cs typeface="Corbel"/>
              </a:rPr>
              <a:t>un </a:t>
            </a:r>
            <a:r>
              <a:rPr sz="1400" b="1" spc="-5" dirty="0">
                <a:latin typeface="Corbel"/>
                <a:cs typeface="Corbel"/>
              </a:rPr>
              <a:t>ensayo de</a:t>
            </a:r>
            <a:r>
              <a:rPr sz="1400" b="1" spc="170" dirty="0">
                <a:latin typeface="Corbel"/>
                <a:cs typeface="Corbel"/>
              </a:rPr>
              <a:t> </a:t>
            </a:r>
            <a:r>
              <a:rPr sz="1400" b="1" spc="-5" dirty="0">
                <a:latin typeface="Corbel"/>
                <a:cs typeface="Corbel"/>
              </a:rPr>
              <a:t>pan-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19680" y="3623817"/>
            <a:ext cx="97999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orbel"/>
                <a:cs typeface="Corbel"/>
              </a:rPr>
              <a:t>coronavirus</a:t>
            </a:r>
            <a:r>
              <a:rPr sz="1400" b="1" spc="55" dirty="0">
                <a:latin typeface="Corbel"/>
                <a:cs typeface="Corbel"/>
              </a:rPr>
              <a:t> </a:t>
            </a:r>
            <a:r>
              <a:rPr sz="1400" b="1" spc="-5" dirty="0">
                <a:latin typeface="Corbel"/>
                <a:cs typeface="Corbel"/>
              </a:rPr>
              <a:t>(pruebas</a:t>
            </a:r>
            <a:r>
              <a:rPr sz="1400" b="1" spc="55" dirty="0">
                <a:latin typeface="Corbel"/>
                <a:cs typeface="Corbel"/>
              </a:rPr>
              <a:t> </a:t>
            </a:r>
            <a:r>
              <a:rPr sz="1400" b="1" spc="-5" dirty="0">
                <a:latin typeface="Corbel"/>
                <a:cs typeface="Corbel"/>
              </a:rPr>
              <a:t>para</a:t>
            </a:r>
            <a:r>
              <a:rPr sz="1400" b="1" spc="50" dirty="0">
                <a:latin typeface="Corbel"/>
                <a:cs typeface="Corbel"/>
              </a:rPr>
              <a:t> </a:t>
            </a:r>
            <a:r>
              <a:rPr sz="1400" b="1" spc="-10" dirty="0">
                <a:latin typeface="Corbel"/>
                <a:cs typeface="Corbel"/>
              </a:rPr>
              <a:t>detección</a:t>
            </a:r>
            <a:r>
              <a:rPr sz="1400" b="1" spc="50" dirty="0">
                <a:latin typeface="Corbel"/>
                <a:cs typeface="Corbel"/>
              </a:rPr>
              <a:t> </a:t>
            </a:r>
            <a:r>
              <a:rPr sz="1400" b="1" spc="-5" dirty="0">
                <a:latin typeface="Corbel"/>
                <a:cs typeface="Corbel"/>
              </a:rPr>
              <a:t>genérica</a:t>
            </a:r>
            <a:r>
              <a:rPr sz="1400" b="1" spc="50" dirty="0">
                <a:latin typeface="Corbel"/>
                <a:cs typeface="Corbel"/>
              </a:rPr>
              <a:t> </a:t>
            </a:r>
            <a:r>
              <a:rPr sz="1400" b="1" spc="-10" dirty="0">
                <a:latin typeface="Corbel"/>
                <a:cs typeface="Corbel"/>
              </a:rPr>
              <a:t>de</a:t>
            </a:r>
            <a:r>
              <a:rPr sz="1400" b="1" spc="40" dirty="0">
                <a:latin typeface="Corbel"/>
                <a:cs typeface="Corbel"/>
              </a:rPr>
              <a:t> </a:t>
            </a:r>
            <a:r>
              <a:rPr sz="1400" b="1" spc="-5" dirty="0">
                <a:latin typeface="Corbel"/>
                <a:cs typeface="Corbel"/>
              </a:rPr>
              <a:t>coronavirus)</a:t>
            </a:r>
            <a:r>
              <a:rPr sz="1400" b="1" spc="55" dirty="0">
                <a:latin typeface="Corbel"/>
                <a:cs typeface="Corbel"/>
              </a:rPr>
              <a:t> </a:t>
            </a:r>
            <a:r>
              <a:rPr sz="1400" b="1" dirty="0">
                <a:latin typeface="Corbel"/>
                <a:cs typeface="Corbel"/>
              </a:rPr>
              <a:t>y</a:t>
            </a:r>
            <a:r>
              <a:rPr sz="1400" b="1" spc="35" dirty="0">
                <a:latin typeface="Corbel"/>
                <a:cs typeface="Corbel"/>
              </a:rPr>
              <a:t> </a:t>
            </a:r>
            <a:r>
              <a:rPr sz="1400" b="1" dirty="0">
                <a:latin typeface="Corbel"/>
                <a:cs typeface="Corbel"/>
              </a:rPr>
              <a:t>sin</a:t>
            </a:r>
            <a:r>
              <a:rPr sz="1400" b="1" spc="50" dirty="0">
                <a:latin typeface="Corbel"/>
                <a:cs typeface="Corbel"/>
              </a:rPr>
              <a:t> </a:t>
            </a:r>
            <a:r>
              <a:rPr sz="1400" b="1" spc="-10" dirty="0">
                <a:latin typeface="Corbel"/>
                <a:cs typeface="Corbel"/>
              </a:rPr>
              <a:t>evidencia</a:t>
            </a:r>
            <a:r>
              <a:rPr sz="1400" b="1" spc="55" dirty="0">
                <a:latin typeface="Corbel"/>
                <a:cs typeface="Corbel"/>
              </a:rPr>
              <a:t> </a:t>
            </a:r>
            <a:r>
              <a:rPr sz="1400" b="1" spc="-5" dirty="0">
                <a:latin typeface="Corbel"/>
                <a:cs typeface="Corbel"/>
              </a:rPr>
              <a:t>de</a:t>
            </a:r>
            <a:r>
              <a:rPr sz="1400" b="1" spc="55" dirty="0">
                <a:latin typeface="Corbel"/>
                <a:cs typeface="Corbel"/>
              </a:rPr>
              <a:t> </a:t>
            </a:r>
            <a:r>
              <a:rPr sz="1400" b="1" dirty="0">
                <a:latin typeface="Corbel"/>
                <a:cs typeface="Corbel"/>
              </a:rPr>
              <a:t>la</a:t>
            </a:r>
            <a:r>
              <a:rPr sz="1400" b="1" spc="40" dirty="0">
                <a:latin typeface="Corbel"/>
                <a:cs typeface="Corbel"/>
              </a:rPr>
              <a:t> </a:t>
            </a:r>
            <a:r>
              <a:rPr sz="1400" b="1" spc="-5" dirty="0">
                <a:latin typeface="Corbel"/>
                <a:cs typeface="Corbel"/>
              </a:rPr>
              <a:t>identificación</a:t>
            </a:r>
            <a:r>
              <a:rPr sz="1400" b="1" spc="60" dirty="0">
                <a:latin typeface="Corbel"/>
                <a:cs typeface="Corbel"/>
              </a:rPr>
              <a:t> </a:t>
            </a:r>
            <a:r>
              <a:rPr sz="1400" b="1" dirty="0">
                <a:latin typeface="Corbel"/>
                <a:cs typeface="Corbel"/>
              </a:rPr>
              <a:t>por</a:t>
            </a:r>
            <a:r>
              <a:rPr sz="1400" b="1" spc="35" dirty="0">
                <a:latin typeface="Corbel"/>
                <a:cs typeface="Corbel"/>
              </a:rPr>
              <a:t> </a:t>
            </a:r>
            <a:r>
              <a:rPr sz="1400" b="1" spc="-5" dirty="0">
                <a:latin typeface="Corbel"/>
                <a:cs typeface="Corbel"/>
              </a:rPr>
              <a:t>laboratorio</a:t>
            </a:r>
            <a:r>
              <a:rPr sz="1400" b="1" spc="45" dirty="0">
                <a:latin typeface="Corbel"/>
                <a:cs typeface="Corbel"/>
              </a:rPr>
              <a:t> </a:t>
            </a:r>
            <a:r>
              <a:rPr sz="1400" b="1" spc="-5" dirty="0">
                <a:latin typeface="Corbel"/>
                <a:cs typeface="Corbel"/>
              </a:rPr>
              <a:t>de</a:t>
            </a:r>
            <a:r>
              <a:rPr sz="1400" b="1" spc="40" dirty="0">
                <a:latin typeface="Corbel"/>
                <a:cs typeface="Corbel"/>
              </a:rPr>
              <a:t> </a:t>
            </a:r>
            <a:r>
              <a:rPr sz="1400" b="1" spc="-5" dirty="0">
                <a:latin typeface="Corbel"/>
                <a:cs typeface="Corbel"/>
              </a:rPr>
              <a:t>otros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19680" y="3837177"/>
            <a:ext cx="18510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orbel"/>
                <a:cs typeface="Corbel"/>
              </a:rPr>
              <a:t>patógenos</a:t>
            </a:r>
            <a:r>
              <a:rPr sz="1400" b="1" spc="-60" dirty="0">
                <a:latin typeface="Corbel"/>
                <a:cs typeface="Corbel"/>
              </a:rPr>
              <a:t> </a:t>
            </a:r>
            <a:r>
              <a:rPr sz="1400" b="1" dirty="0">
                <a:latin typeface="Corbel"/>
                <a:cs typeface="Corbel"/>
              </a:rPr>
              <a:t>respiratorios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7639" y="3375659"/>
            <a:ext cx="2014727" cy="12268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04850" y="3455923"/>
            <a:ext cx="101600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2987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orbel"/>
                <a:cs typeface="Corbel"/>
              </a:rPr>
              <a:t>Caso  P</a:t>
            </a:r>
            <a:r>
              <a:rPr sz="2000" b="1" spc="-10" dirty="0">
                <a:solidFill>
                  <a:srgbClr val="FFFFFF"/>
                </a:solidFill>
                <a:latin typeface="Corbel"/>
                <a:cs typeface="Corbel"/>
              </a:rPr>
              <a:t>ro</a:t>
            </a:r>
            <a:r>
              <a:rPr sz="2000" b="1" spc="-5" dirty="0">
                <a:solidFill>
                  <a:srgbClr val="FFFFFF"/>
                </a:solidFill>
                <a:latin typeface="Corbel"/>
                <a:cs typeface="Corbel"/>
              </a:rPr>
              <a:t>bable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97340" y="3910584"/>
            <a:ext cx="2948940" cy="27950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45207" y="4722876"/>
            <a:ext cx="2214372" cy="15438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91584" y="4777740"/>
            <a:ext cx="1950719" cy="13990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26535" y="416051"/>
            <a:ext cx="1970532" cy="15163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5048250" y="433832"/>
            <a:ext cx="586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HN</a:t>
            </a:r>
            <a:r>
              <a:rPr sz="1800" spc="-5" dirty="0">
                <a:latin typeface="Calibri"/>
                <a:cs typeface="Calibri"/>
              </a:rPr>
              <a:t>CH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66715" y="1435608"/>
            <a:ext cx="530351" cy="4770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17135" y="1435608"/>
            <a:ext cx="449579" cy="4968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80744" y="446531"/>
            <a:ext cx="1807464" cy="14249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697860" y="438658"/>
            <a:ext cx="557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latin typeface="Calibri"/>
                <a:cs typeface="Calibri"/>
              </a:rPr>
              <a:t>H</a:t>
            </a:r>
            <a:r>
              <a:rPr sz="1800" b="1" dirty="0">
                <a:latin typeface="Calibri"/>
                <a:cs typeface="Calibri"/>
              </a:rPr>
              <a:t>NSB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711195" y="1392936"/>
            <a:ext cx="477012" cy="4160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14955" y="1376172"/>
            <a:ext cx="390144" cy="4282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779507" y="458723"/>
            <a:ext cx="1955292" cy="141122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876790" y="533527"/>
            <a:ext cx="635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latin typeface="Calibri"/>
                <a:cs typeface="Calibri"/>
              </a:rPr>
              <a:t>H</a:t>
            </a:r>
            <a:r>
              <a:rPr sz="1800" b="1" dirty="0">
                <a:latin typeface="Calibri"/>
                <a:cs typeface="Calibri"/>
              </a:rPr>
              <a:t>EV</a:t>
            </a:r>
            <a:r>
              <a:rPr sz="1800" b="1" spc="-1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085576" y="1331975"/>
            <a:ext cx="649224" cy="5044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613135" y="1331975"/>
            <a:ext cx="472440" cy="5394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725156" y="481583"/>
            <a:ext cx="1886711" cy="14980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140697" y="515492"/>
            <a:ext cx="614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HNHU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014459" y="1479803"/>
            <a:ext cx="589788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83168" y="1491996"/>
            <a:ext cx="431292" cy="513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86984" y="624840"/>
            <a:ext cx="1947671" cy="13822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780403" y="510032"/>
            <a:ext cx="665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HNDM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406896" y="1435608"/>
            <a:ext cx="1149095" cy="571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70176" y="5658611"/>
            <a:ext cx="608076" cy="4358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06311" y="4808220"/>
            <a:ext cx="2308860" cy="13685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485770" y="4466970"/>
            <a:ext cx="1346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AMBULANCIA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067427" y="4466970"/>
            <a:ext cx="381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EPP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658102" y="4427346"/>
            <a:ext cx="17075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MÓDULO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DIGERD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6259" y="344398"/>
            <a:ext cx="11379708" cy="4501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9683" y="298704"/>
            <a:ext cx="5775960" cy="649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9559" y="360045"/>
            <a:ext cx="541464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5" dirty="0">
                <a:latin typeface="Corbel"/>
                <a:cs typeface="Corbel"/>
              </a:rPr>
              <a:t>UNIDAD </a:t>
            </a:r>
            <a:r>
              <a:rPr sz="2300" dirty="0">
                <a:latin typeface="Corbel"/>
                <a:cs typeface="Corbel"/>
              </a:rPr>
              <a:t>DE INTERVENCIÓN</a:t>
            </a:r>
            <a:r>
              <a:rPr sz="2300" spc="-50" dirty="0">
                <a:latin typeface="Corbel"/>
                <a:cs typeface="Corbel"/>
              </a:rPr>
              <a:t> </a:t>
            </a:r>
            <a:r>
              <a:rPr sz="2300" dirty="0">
                <a:latin typeface="Corbel"/>
                <a:cs typeface="Corbel"/>
              </a:rPr>
              <a:t>INTERMEDIA</a:t>
            </a:r>
            <a:endParaRPr sz="23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7868" y="649223"/>
            <a:ext cx="5059680" cy="649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37438" y="710564"/>
            <a:ext cx="10575290" cy="3731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" dirty="0">
                <a:latin typeface="Corbel"/>
                <a:cs typeface="Corbel"/>
              </a:rPr>
              <a:t>2. </a:t>
            </a:r>
            <a:r>
              <a:rPr sz="2300" b="1" spc="-10" dirty="0">
                <a:latin typeface="Corbel"/>
                <a:cs typeface="Corbel"/>
              </a:rPr>
              <a:t>ESTABLECIMIENTO</a:t>
            </a:r>
            <a:r>
              <a:rPr sz="2300" b="1" spc="-35" dirty="0">
                <a:latin typeface="Corbel"/>
                <a:cs typeface="Corbel"/>
              </a:rPr>
              <a:t> </a:t>
            </a:r>
            <a:r>
              <a:rPr sz="2300" b="1" dirty="0">
                <a:latin typeface="Corbel"/>
                <a:cs typeface="Corbel"/>
              </a:rPr>
              <a:t>FOCALIZADO</a:t>
            </a:r>
            <a:endParaRPr sz="2300">
              <a:latin typeface="Corbel"/>
              <a:cs typeface="Corbel"/>
            </a:endParaRPr>
          </a:p>
          <a:p>
            <a:pPr marL="355600" marR="5080" indent="-343535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Corbel"/>
                <a:cs typeface="Corbel"/>
              </a:rPr>
              <a:t>Son los </a:t>
            </a:r>
            <a:r>
              <a:rPr sz="2200" spc="-10" dirty="0">
                <a:latin typeface="Corbel"/>
                <a:cs typeface="Corbel"/>
              </a:rPr>
              <a:t>hospitales que </a:t>
            </a:r>
            <a:r>
              <a:rPr sz="2200" spc="-5" dirty="0">
                <a:latin typeface="Corbel"/>
                <a:cs typeface="Corbel"/>
              </a:rPr>
              <a:t>cuentan </a:t>
            </a:r>
            <a:r>
              <a:rPr sz="2200" spc="-10" dirty="0">
                <a:latin typeface="Corbel"/>
                <a:cs typeface="Corbel"/>
              </a:rPr>
              <a:t>con </a:t>
            </a:r>
            <a:r>
              <a:rPr sz="2200" spc="-5" dirty="0">
                <a:latin typeface="Corbel"/>
                <a:cs typeface="Corbel"/>
              </a:rPr>
              <a:t>sala de aislamiento: Módulos DIGERD (</a:t>
            </a:r>
            <a:r>
              <a:rPr sz="2200" spc="-5" dirty="0">
                <a:solidFill>
                  <a:srgbClr val="FF0000"/>
                </a:solidFill>
                <a:latin typeface="Corbel"/>
                <a:cs typeface="Corbel"/>
              </a:rPr>
              <a:t>Hospital  Nacional Dos </a:t>
            </a:r>
            <a:r>
              <a:rPr sz="2200" spc="-10" dirty="0">
                <a:solidFill>
                  <a:srgbClr val="FF0000"/>
                </a:solidFill>
                <a:latin typeface="Corbel"/>
                <a:cs typeface="Corbel"/>
              </a:rPr>
              <a:t>de Mayo</a:t>
            </a:r>
            <a:r>
              <a:rPr sz="2200" spc="-10" dirty="0">
                <a:latin typeface="Corbel"/>
                <a:cs typeface="Corbel"/>
              </a:rPr>
              <a:t>) </a:t>
            </a:r>
            <a:r>
              <a:rPr sz="2200" spc="-5" dirty="0">
                <a:latin typeface="Corbel"/>
                <a:cs typeface="Corbel"/>
              </a:rPr>
              <a:t>y módulos de atención con fines de aislamiento </a:t>
            </a:r>
            <a:r>
              <a:rPr sz="2200" spc="-10" dirty="0">
                <a:latin typeface="Corbel"/>
                <a:cs typeface="Corbel"/>
              </a:rPr>
              <a:t>(</a:t>
            </a:r>
            <a:r>
              <a:rPr sz="2200" spc="-10" dirty="0">
                <a:solidFill>
                  <a:srgbClr val="FF0000"/>
                </a:solidFill>
                <a:latin typeface="Corbel"/>
                <a:cs typeface="Corbel"/>
              </a:rPr>
              <a:t>Hospital Hipólito  </a:t>
            </a:r>
            <a:r>
              <a:rPr sz="2200" spc="-5" dirty="0">
                <a:solidFill>
                  <a:srgbClr val="FF0000"/>
                </a:solidFill>
                <a:latin typeface="Corbel"/>
                <a:cs typeface="Corbel"/>
              </a:rPr>
              <a:t>Unanue, Hospital Cayetano Heredia, Hospital Sergio Bernales, </a:t>
            </a:r>
            <a:r>
              <a:rPr sz="2200" spc="-10" dirty="0">
                <a:solidFill>
                  <a:srgbClr val="FF0000"/>
                </a:solidFill>
                <a:latin typeface="Corbel"/>
                <a:cs typeface="Corbel"/>
              </a:rPr>
              <a:t>Hospital </a:t>
            </a:r>
            <a:r>
              <a:rPr sz="2200" spc="-5" dirty="0">
                <a:solidFill>
                  <a:srgbClr val="FF0000"/>
                </a:solidFill>
                <a:latin typeface="Corbel"/>
                <a:cs typeface="Corbel"/>
              </a:rPr>
              <a:t>Villa El</a:t>
            </a:r>
            <a:r>
              <a:rPr sz="2200" spc="-254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FF0000"/>
                </a:solidFill>
                <a:latin typeface="Corbel"/>
                <a:cs typeface="Corbel"/>
              </a:rPr>
              <a:t>Salvador</a:t>
            </a:r>
            <a:r>
              <a:rPr sz="2200" dirty="0">
                <a:latin typeface="Corbel"/>
                <a:cs typeface="Corbel"/>
              </a:rPr>
              <a:t>).</a:t>
            </a:r>
            <a:endParaRPr sz="2200">
              <a:latin typeface="Corbel"/>
              <a:cs typeface="Corbel"/>
            </a:endParaRPr>
          </a:p>
          <a:p>
            <a:pPr marL="35560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spc="-10" dirty="0">
                <a:latin typeface="Corbel"/>
                <a:cs typeface="Corbel"/>
              </a:rPr>
              <a:t>Vigilancia</a:t>
            </a:r>
            <a:r>
              <a:rPr sz="2200" spc="25" dirty="0">
                <a:latin typeface="Corbel"/>
                <a:cs typeface="Corbel"/>
              </a:rPr>
              <a:t> </a:t>
            </a:r>
            <a:r>
              <a:rPr sz="2200" spc="-5" dirty="0">
                <a:latin typeface="Corbel"/>
                <a:cs typeface="Corbel"/>
              </a:rPr>
              <a:t>epidemiológica.</a:t>
            </a:r>
            <a:endParaRPr sz="2200">
              <a:latin typeface="Corbel"/>
              <a:cs typeface="Corbel"/>
            </a:endParaRPr>
          </a:p>
          <a:p>
            <a:pPr marL="35560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Corbel"/>
                <a:cs typeface="Corbel"/>
              </a:rPr>
              <a:t>Medidas para </a:t>
            </a:r>
            <a:r>
              <a:rPr sz="2200" spc="-10" dirty="0">
                <a:latin typeface="Corbel"/>
                <a:cs typeface="Corbel"/>
              </a:rPr>
              <a:t>el </a:t>
            </a:r>
            <a:r>
              <a:rPr sz="2200" spc="-5" dirty="0">
                <a:latin typeface="Corbel"/>
                <a:cs typeface="Corbel"/>
              </a:rPr>
              <a:t>control de la transmisión del virus:</a:t>
            </a:r>
            <a:r>
              <a:rPr sz="2200" spc="45" dirty="0">
                <a:latin typeface="Corbel"/>
                <a:cs typeface="Corbel"/>
              </a:rPr>
              <a:t> </a:t>
            </a:r>
            <a:r>
              <a:rPr sz="2200" spc="-5" dirty="0">
                <a:latin typeface="Corbel"/>
                <a:cs typeface="Corbel"/>
              </a:rPr>
              <a:t>BIOSEGURIDAD</a:t>
            </a:r>
            <a:endParaRPr sz="2200">
              <a:latin typeface="Corbel"/>
              <a:cs typeface="Corbel"/>
            </a:endParaRPr>
          </a:p>
          <a:p>
            <a:pPr marL="35560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Corbel"/>
                <a:cs typeface="Corbel"/>
              </a:rPr>
              <a:t>Aislamiento</a:t>
            </a:r>
            <a:endParaRPr sz="2200">
              <a:latin typeface="Corbel"/>
              <a:cs typeface="Corbel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Corbel"/>
                <a:cs typeface="Corbel"/>
              </a:rPr>
              <a:t>Definición de caso: </a:t>
            </a:r>
            <a:r>
              <a:rPr sz="2200" b="1" spc="-10" dirty="0">
                <a:solidFill>
                  <a:srgbClr val="C00000"/>
                </a:solidFill>
                <a:latin typeface="Corbel"/>
                <a:cs typeface="Corbel"/>
              </a:rPr>
              <a:t>CASO SOSPECHOSO </a:t>
            </a:r>
            <a:r>
              <a:rPr sz="2200" b="1" spc="-5" dirty="0">
                <a:solidFill>
                  <a:srgbClr val="C00000"/>
                </a:solidFill>
                <a:latin typeface="Corbel"/>
                <a:cs typeface="Corbel"/>
              </a:rPr>
              <a:t>A – </a:t>
            </a:r>
            <a:r>
              <a:rPr sz="2200" b="1" spc="-10" dirty="0">
                <a:solidFill>
                  <a:srgbClr val="C00000"/>
                </a:solidFill>
                <a:latin typeface="Corbel"/>
                <a:cs typeface="Corbel"/>
              </a:rPr>
              <a:t>CASO</a:t>
            </a:r>
            <a:r>
              <a:rPr sz="2200" b="1" spc="-9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Corbel"/>
                <a:cs typeface="Corbel"/>
              </a:rPr>
              <a:t>PROBABLE</a:t>
            </a:r>
            <a:endParaRPr sz="2200">
              <a:latin typeface="Corbel"/>
              <a:cs typeface="Corbel"/>
            </a:endParaRPr>
          </a:p>
          <a:p>
            <a:pPr marL="35560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Corbel"/>
                <a:cs typeface="Corbel"/>
              </a:rPr>
              <a:t>Diagnóstico clínico y Laboratorio: </a:t>
            </a:r>
            <a:r>
              <a:rPr sz="2200" spc="-40" dirty="0">
                <a:latin typeface="Corbel"/>
                <a:cs typeface="Corbel"/>
              </a:rPr>
              <a:t>Toma </a:t>
            </a:r>
            <a:r>
              <a:rPr sz="2200" spc="-5" dirty="0">
                <a:latin typeface="Corbel"/>
                <a:cs typeface="Corbel"/>
              </a:rPr>
              <a:t>de muestra en coordinación </a:t>
            </a:r>
            <a:r>
              <a:rPr sz="2200" spc="-10" dirty="0">
                <a:latin typeface="Corbel"/>
                <a:cs typeface="Corbel"/>
              </a:rPr>
              <a:t>con </a:t>
            </a:r>
            <a:r>
              <a:rPr sz="2200" spc="-5" dirty="0">
                <a:latin typeface="Corbel"/>
                <a:cs typeface="Corbel"/>
              </a:rPr>
              <a:t>el</a:t>
            </a:r>
            <a:r>
              <a:rPr sz="2200" spc="10" dirty="0">
                <a:latin typeface="Corbel"/>
                <a:cs typeface="Corbel"/>
              </a:rPr>
              <a:t> </a:t>
            </a:r>
            <a:r>
              <a:rPr sz="2200" spc="-5" dirty="0">
                <a:latin typeface="Corbel"/>
                <a:cs typeface="Corbel"/>
              </a:rPr>
              <a:t>INS.</a:t>
            </a:r>
            <a:endParaRPr sz="2200">
              <a:latin typeface="Corbel"/>
              <a:cs typeface="Corbel"/>
            </a:endParaRPr>
          </a:p>
          <a:p>
            <a:pPr marL="355600" marR="38989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spc="-10" dirty="0">
                <a:latin typeface="Corbel"/>
                <a:cs typeface="Corbel"/>
              </a:rPr>
              <a:t>Referencia </a:t>
            </a:r>
            <a:r>
              <a:rPr sz="2200" spc="-5" dirty="0">
                <a:latin typeface="Corbel"/>
                <a:cs typeface="Corbel"/>
              </a:rPr>
              <a:t>al hospital </a:t>
            </a:r>
            <a:r>
              <a:rPr sz="2200" spc="-10" dirty="0">
                <a:latin typeface="Corbel"/>
                <a:cs typeface="Corbel"/>
              </a:rPr>
              <a:t>seleccionado </a:t>
            </a:r>
            <a:r>
              <a:rPr sz="2200" spc="-5" dirty="0">
                <a:latin typeface="Corbel"/>
                <a:cs typeface="Corbel"/>
              </a:rPr>
              <a:t>para aislamiento y manejo del </a:t>
            </a:r>
            <a:r>
              <a:rPr sz="2200" spc="-10" dirty="0">
                <a:latin typeface="Corbel"/>
                <a:cs typeface="Corbel"/>
              </a:rPr>
              <a:t>caso </a:t>
            </a:r>
            <a:r>
              <a:rPr sz="2200" spc="-5" dirty="0">
                <a:latin typeface="Corbel"/>
                <a:cs typeface="Corbel"/>
              </a:rPr>
              <a:t>confirmado de  Coronavirus </a:t>
            </a:r>
            <a:r>
              <a:rPr sz="2200" spc="-10" dirty="0">
                <a:latin typeface="Corbel"/>
                <a:cs typeface="Corbel"/>
              </a:rPr>
              <a:t>según </a:t>
            </a:r>
            <a:r>
              <a:rPr sz="2200" spc="-5" dirty="0">
                <a:latin typeface="Corbel"/>
                <a:cs typeface="Corbel"/>
              </a:rPr>
              <a:t>ámbito de</a:t>
            </a:r>
            <a:r>
              <a:rPr sz="2200" spc="25" dirty="0">
                <a:latin typeface="Corbel"/>
                <a:cs typeface="Corbel"/>
              </a:rPr>
              <a:t> </a:t>
            </a:r>
            <a:r>
              <a:rPr sz="2200" spc="-5" dirty="0">
                <a:latin typeface="Corbel"/>
                <a:cs typeface="Corbel"/>
              </a:rPr>
              <a:t>procedencia.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486399"/>
            <a:ext cx="2427732" cy="1371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23160" y="5448299"/>
            <a:ext cx="2436876" cy="14096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60035" y="5385814"/>
            <a:ext cx="2459736" cy="14721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12507" y="5486400"/>
            <a:ext cx="2516124" cy="13715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73768" y="5384291"/>
            <a:ext cx="2618231" cy="14737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1326" y="712073"/>
            <a:ext cx="3580060" cy="3567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55289" y="4241368"/>
            <a:ext cx="4538345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spc="-25" dirty="0">
                <a:latin typeface="Corbel"/>
                <a:cs typeface="Corbel"/>
              </a:rPr>
              <a:t>GRACIAS</a:t>
            </a:r>
            <a:endParaRPr sz="8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1583" y="403859"/>
            <a:ext cx="11244281" cy="6143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58951"/>
            <a:ext cx="3444240" cy="5331460"/>
          </a:xfrm>
          <a:custGeom>
            <a:avLst/>
            <a:gdLst/>
            <a:ahLst/>
            <a:cxnLst/>
            <a:rect l="l" t="t" r="r" b="b"/>
            <a:pathLst>
              <a:path w="3444240" h="5331460">
                <a:moveTo>
                  <a:pt x="0" y="5330952"/>
                </a:moveTo>
                <a:lnTo>
                  <a:pt x="3444240" y="5330952"/>
                </a:lnTo>
                <a:lnTo>
                  <a:pt x="3444240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15571" y="758951"/>
            <a:ext cx="376555" cy="5331460"/>
          </a:xfrm>
          <a:custGeom>
            <a:avLst/>
            <a:gdLst/>
            <a:ahLst/>
            <a:cxnLst/>
            <a:rect l="l" t="t" r="r" b="b"/>
            <a:pathLst>
              <a:path w="376554" h="5331460">
                <a:moveTo>
                  <a:pt x="0" y="5330952"/>
                </a:moveTo>
                <a:lnTo>
                  <a:pt x="376427" y="5330952"/>
                </a:lnTo>
                <a:lnTo>
                  <a:pt x="376427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816" y="1185672"/>
            <a:ext cx="11237976" cy="5306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74620" y="108204"/>
            <a:ext cx="7242175" cy="462280"/>
          </a:xfrm>
          <a:custGeom>
            <a:avLst/>
            <a:gdLst/>
            <a:ahLst/>
            <a:cxnLst/>
            <a:rect l="l" t="t" r="r" b="b"/>
            <a:pathLst>
              <a:path w="7242175" h="462280">
                <a:moveTo>
                  <a:pt x="0" y="461772"/>
                </a:moveTo>
                <a:lnTo>
                  <a:pt x="7242048" y="461772"/>
                </a:lnTo>
                <a:lnTo>
                  <a:pt x="7242048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C9F7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8908" y="598931"/>
            <a:ext cx="7941945" cy="462280"/>
          </a:xfrm>
          <a:custGeom>
            <a:avLst/>
            <a:gdLst/>
            <a:ahLst/>
            <a:cxnLst/>
            <a:rect l="l" t="t" r="r" b="b"/>
            <a:pathLst>
              <a:path w="7941945" h="462280">
                <a:moveTo>
                  <a:pt x="0" y="461772"/>
                </a:moveTo>
                <a:lnTo>
                  <a:pt x="7941564" y="461772"/>
                </a:lnTo>
                <a:lnTo>
                  <a:pt x="7941564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C9F7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47343" y="0"/>
            <a:ext cx="7298690" cy="1007744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518920">
              <a:lnSpc>
                <a:spcPct val="100000"/>
              </a:lnSpc>
              <a:spcBef>
                <a:spcPts val="1085"/>
              </a:spcBef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NUEVO 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CORONAVIRUS</a:t>
            </a:r>
            <a:r>
              <a:rPr sz="2400" b="1" spc="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"COVID-19"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Situación a nivel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mundial,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al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26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de febrero de</a:t>
            </a:r>
            <a:r>
              <a:rPr sz="2400" b="1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2020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73595" y="2865120"/>
            <a:ext cx="1699260" cy="1338580"/>
          </a:xfrm>
          <a:prstGeom prst="rect">
            <a:avLst/>
          </a:prstGeom>
          <a:solidFill>
            <a:srgbClr val="FFF0CA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5"/>
              </a:spcBef>
            </a:pPr>
            <a:r>
              <a:rPr sz="900" b="1" spc="-5" dirty="0">
                <a:solidFill>
                  <a:srgbClr val="001F5F"/>
                </a:solidFill>
                <a:latin typeface="Corbel"/>
                <a:cs typeface="Corbel"/>
              </a:rPr>
              <a:t>RESUMEN</a:t>
            </a:r>
            <a:r>
              <a:rPr sz="900" b="1" spc="-35" dirty="0">
                <a:solidFill>
                  <a:srgbClr val="001F5F"/>
                </a:solidFill>
                <a:latin typeface="Corbel"/>
                <a:cs typeface="Corbel"/>
              </a:rPr>
              <a:t> </a:t>
            </a:r>
            <a:r>
              <a:rPr sz="900" b="1" spc="-5" dirty="0">
                <a:solidFill>
                  <a:srgbClr val="001F5F"/>
                </a:solidFill>
                <a:latin typeface="Corbel"/>
                <a:cs typeface="Corbel"/>
              </a:rPr>
              <a:t>CASOS</a:t>
            </a:r>
            <a:endParaRPr sz="900">
              <a:latin typeface="Corbel"/>
              <a:cs typeface="Corbel"/>
            </a:endParaRPr>
          </a:p>
          <a:p>
            <a:pPr marL="92075">
              <a:lnSpc>
                <a:spcPct val="100000"/>
              </a:lnSpc>
            </a:pPr>
            <a:r>
              <a:rPr sz="900" b="1" spc="-5" dirty="0">
                <a:latin typeface="Corbel"/>
                <a:cs typeface="Corbel"/>
              </a:rPr>
              <a:t>Mundial:</a:t>
            </a:r>
            <a:endParaRPr sz="900">
              <a:latin typeface="Corbel"/>
              <a:cs typeface="Corbel"/>
            </a:endParaRPr>
          </a:p>
          <a:p>
            <a:pPr marL="92075">
              <a:lnSpc>
                <a:spcPct val="100000"/>
              </a:lnSpc>
            </a:pPr>
            <a:r>
              <a:rPr sz="900" dirty="0">
                <a:latin typeface="Corbel"/>
                <a:cs typeface="Corbel"/>
              </a:rPr>
              <a:t>81 109</a:t>
            </a:r>
            <a:r>
              <a:rPr sz="900" spc="-50" dirty="0">
                <a:latin typeface="Corbel"/>
                <a:cs typeface="Corbel"/>
              </a:rPr>
              <a:t> </a:t>
            </a:r>
            <a:r>
              <a:rPr sz="900" spc="-5" dirty="0">
                <a:latin typeface="Corbel"/>
                <a:cs typeface="Corbel"/>
              </a:rPr>
              <a:t>confirmados</a:t>
            </a:r>
            <a:endParaRPr sz="900">
              <a:latin typeface="Corbel"/>
              <a:cs typeface="Corbel"/>
            </a:endParaRPr>
          </a:p>
          <a:p>
            <a:pPr marL="92075">
              <a:lnSpc>
                <a:spcPct val="100000"/>
              </a:lnSpc>
            </a:pPr>
            <a:r>
              <a:rPr sz="900" b="1" spc="-5" dirty="0">
                <a:latin typeface="Corbel"/>
                <a:cs typeface="Corbel"/>
              </a:rPr>
              <a:t>China</a:t>
            </a:r>
            <a:endParaRPr sz="900">
              <a:latin typeface="Corbel"/>
              <a:cs typeface="Corbel"/>
            </a:endParaRPr>
          </a:p>
          <a:p>
            <a:pPr marL="92075">
              <a:lnSpc>
                <a:spcPct val="100000"/>
              </a:lnSpc>
            </a:pPr>
            <a:r>
              <a:rPr sz="900" dirty="0">
                <a:latin typeface="Corbel"/>
                <a:cs typeface="Corbel"/>
              </a:rPr>
              <a:t>78 </a:t>
            </a:r>
            <a:r>
              <a:rPr sz="900" spc="-5" dirty="0">
                <a:latin typeface="Corbel"/>
                <a:cs typeface="Corbel"/>
              </a:rPr>
              <a:t>191</a:t>
            </a:r>
            <a:r>
              <a:rPr sz="900" spc="-75" dirty="0">
                <a:latin typeface="Corbel"/>
                <a:cs typeface="Corbel"/>
              </a:rPr>
              <a:t> </a:t>
            </a:r>
            <a:r>
              <a:rPr sz="900" spc="-5" dirty="0">
                <a:latin typeface="Corbel"/>
                <a:cs typeface="Corbel"/>
              </a:rPr>
              <a:t>confirmados</a:t>
            </a:r>
            <a:endParaRPr sz="900">
              <a:latin typeface="Corbel"/>
              <a:cs typeface="Corbel"/>
            </a:endParaRPr>
          </a:p>
          <a:p>
            <a:pPr marR="717550" algn="r">
              <a:lnSpc>
                <a:spcPct val="100000"/>
              </a:lnSpc>
              <a:spcBef>
                <a:spcPts val="5"/>
              </a:spcBef>
            </a:pPr>
            <a:r>
              <a:rPr sz="900" spc="-5" dirty="0">
                <a:latin typeface="Corbel"/>
                <a:cs typeface="Corbel"/>
              </a:rPr>
              <a:t>2718</a:t>
            </a:r>
            <a:r>
              <a:rPr sz="900" spc="-65" dirty="0">
                <a:latin typeface="Corbel"/>
                <a:cs typeface="Corbel"/>
              </a:rPr>
              <a:t> </a:t>
            </a:r>
            <a:r>
              <a:rPr sz="900" spc="-5" dirty="0">
                <a:latin typeface="Corbel"/>
                <a:cs typeface="Corbel"/>
              </a:rPr>
              <a:t>defunciones</a:t>
            </a:r>
            <a:endParaRPr sz="900">
              <a:latin typeface="Corbel"/>
              <a:cs typeface="Corbel"/>
            </a:endParaRPr>
          </a:p>
          <a:p>
            <a:pPr marR="781050" algn="r">
              <a:lnSpc>
                <a:spcPct val="100000"/>
              </a:lnSpc>
            </a:pPr>
            <a:r>
              <a:rPr sz="900" b="1" spc="-5" dirty="0">
                <a:latin typeface="Corbel"/>
                <a:cs typeface="Corbel"/>
              </a:rPr>
              <a:t>Otros países</a:t>
            </a:r>
            <a:r>
              <a:rPr sz="900" b="1" spc="-45" dirty="0">
                <a:latin typeface="Corbel"/>
                <a:cs typeface="Corbel"/>
              </a:rPr>
              <a:t> </a:t>
            </a:r>
            <a:r>
              <a:rPr sz="900" b="1" dirty="0">
                <a:latin typeface="Corbel"/>
                <a:cs typeface="Corbel"/>
              </a:rPr>
              <a:t>(37)</a:t>
            </a:r>
            <a:endParaRPr sz="900">
              <a:latin typeface="Corbel"/>
              <a:cs typeface="Corbel"/>
            </a:endParaRPr>
          </a:p>
          <a:p>
            <a:pPr marR="755650" algn="r">
              <a:lnSpc>
                <a:spcPct val="100000"/>
              </a:lnSpc>
            </a:pPr>
            <a:r>
              <a:rPr sz="900" spc="-5" dirty="0">
                <a:latin typeface="Corbel"/>
                <a:cs typeface="Corbel"/>
              </a:rPr>
              <a:t>2918</a:t>
            </a:r>
            <a:r>
              <a:rPr sz="900" spc="-50" dirty="0">
                <a:latin typeface="Corbel"/>
                <a:cs typeface="Corbel"/>
              </a:rPr>
              <a:t> </a:t>
            </a:r>
            <a:r>
              <a:rPr sz="900" spc="-5" dirty="0">
                <a:latin typeface="Corbel"/>
                <a:cs typeface="Corbel"/>
              </a:rPr>
              <a:t>confirmados</a:t>
            </a:r>
            <a:endParaRPr sz="900">
              <a:latin typeface="Corbel"/>
              <a:cs typeface="Corbel"/>
            </a:endParaRPr>
          </a:p>
          <a:p>
            <a:pPr marR="780415" algn="r">
              <a:lnSpc>
                <a:spcPct val="100000"/>
              </a:lnSpc>
            </a:pPr>
            <a:r>
              <a:rPr sz="900" dirty="0">
                <a:latin typeface="Corbel"/>
                <a:cs typeface="Corbel"/>
              </a:rPr>
              <a:t>43</a:t>
            </a:r>
            <a:r>
              <a:rPr sz="900" spc="-80" dirty="0">
                <a:latin typeface="Corbel"/>
                <a:cs typeface="Corbel"/>
              </a:rPr>
              <a:t> </a:t>
            </a:r>
            <a:r>
              <a:rPr sz="900" spc="-5" dirty="0">
                <a:latin typeface="Corbel"/>
                <a:cs typeface="Corbel"/>
              </a:rPr>
              <a:t>defunciones</a:t>
            </a:r>
            <a:endParaRPr sz="9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1167" y="6456070"/>
            <a:ext cx="69494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u="sng" spc="-5" dirty="0">
                <a:solidFill>
                  <a:srgbClr val="90BA22"/>
                </a:solidFill>
                <a:uFill>
                  <a:solidFill>
                    <a:srgbClr val="90BA22"/>
                  </a:solidFill>
                </a:uFill>
                <a:latin typeface="Corbel"/>
                <a:cs typeface="Corbel"/>
                <a:hlinkClick r:id="rId3"/>
              </a:rPr>
              <a:t>https://www.who.int/docs/default-source/coronaviruse/situation-reports/20200226-sitrep-37-covid-19.pdf?sfvrsn=6126c0a4_2</a:t>
            </a:r>
            <a:endParaRPr sz="1050">
              <a:latin typeface="Corbel"/>
              <a:cs typeface="Corbe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7095" y="5743955"/>
            <a:ext cx="915924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6851" y="537972"/>
            <a:ext cx="6506209" cy="401320"/>
          </a:xfrm>
          <a:custGeom>
            <a:avLst/>
            <a:gdLst/>
            <a:ahLst/>
            <a:cxnLst/>
            <a:rect l="l" t="t" r="r" b="b"/>
            <a:pathLst>
              <a:path w="6506209" h="401319">
                <a:moveTo>
                  <a:pt x="0" y="400812"/>
                </a:moveTo>
                <a:lnTo>
                  <a:pt x="6505956" y="400812"/>
                </a:lnTo>
                <a:lnTo>
                  <a:pt x="6505956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C9F7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5845" y="556006"/>
            <a:ext cx="43764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1F5F"/>
                </a:solidFill>
              </a:rPr>
              <a:t>NUEVO </a:t>
            </a:r>
            <a:r>
              <a:rPr sz="2000" spc="-15" dirty="0">
                <a:solidFill>
                  <a:srgbClr val="001F5F"/>
                </a:solidFill>
              </a:rPr>
              <a:t>CORONAVIRUS</a:t>
            </a:r>
            <a:r>
              <a:rPr sz="2000" spc="-55" dirty="0">
                <a:solidFill>
                  <a:srgbClr val="001F5F"/>
                </a:solidFill>
              </a:rPr>
              <a:t> </a:t>
            </a:r>
            <a:r>
              <a:rPr sz="2000" dirty="0">
                <a:solidFill>
                  <a:srgbClr val="001F5F"/>
                </a:solidFill>
              </a:rPr>
              <a:t>"COVID-19"</a:t>
            </a:r>
            <a:endParaRPr sz="2000"/>
          </a:p>
        </p:txBody>
      </p:sp>
      <p:sp>
        <p:nvSpPr>
          <p:cNvPr id="4" name="object 4"/>
          <p:cNvSpPr/>
          <p:nvPr/>
        </p:nvSpPr>
        <p:spPr>
          <a:xfrm>
            <a:off x="1025652" y="1030224"/>
            <a:ext cx="7533640" cy="462280"/>
          </a:xfrm>
          <a:custGeom>
            <a:avLst/>
            <a:gdLst/>
            <a:ahLst/>
            <a:cxnLst/>
            <a:rect l="l" t="t" r="r" b="b"/>
            <a:pathLst>
              <a:path w="7533640" h="462280">
                <a:moveTo>
                  <a:pt x="0" y="461772"/>
                </a:moveTo>
                <a:lnTo>
                  <a:pt x="7533132" y="461772"/>
                </a:lnTo>
                <a:lnTo>
                  <a:pt x="7533132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C9F7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04391" y="1046734"/>
            <a:ext cx="7298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Situación a nivel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mundial,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al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26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de febrero de</a:t>
            </a:r>
            <a:r>
              <a:rPr sz="2400" b="1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2020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0791" y="1967483"/>
            <a:ext cx="11710670" cy="4464050"/>
          </a:xfrm>
          <a:custGeom>
            <a:avLst/>
            <a:gdLst/>
            <a:ahLst/>
            <a:cxnLst/>
            <a:rect l="l" t="t" r="r" b="b"/>
            <a:pathLst>
              <a:path w="11710670" h="4464050">
                <a:moveTo>
                  <a:pt x="0" y="4463796"/>
                </a:moveTo>
                <a:lnTo>
                  <a:pt x="11710416" y="4463796"/>
                </a:lnTo>
                <a:lnTo>
                  <a:pt x="11710416" y="0"/>
                </a:lnTo>
                <a:lnTo>
                  <a:pt x="0" y="0"/>
                </a:lnTo>
                <a:lnTo>
                  <a:pt x="0" y="44637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3493" y="1978553"/>
            <a:ext cx="5633085" cy="222885"/>
          </a:xfrm>
          <a:custGeom>
            <a:avLst/>
            <a:gdLst/>
            <a:ahLst/>
            <a:cxnLst/>
            <a:rect l="l" t="t" r="r" b="b"/>
            <a:pathLst>
              <a:path w="5633085" h="222885">
                <a:moveTo>
                  <a:pt x="0" y="222783"/>
                </a:moveTo>
                <a:lnTo>
                  <a:pt x="5633090" y="222783"/>
                </a:lnTo>
                <a:lnTo>
                  <a:pt x="5633090" y="0"/>
                </a:lnTo>
                <a:lnTo>
                  <a:pt x="0" y="0"/>
                </a:lnTo>
                <a:lnTo>
                  <a:pt x="0" y="222783"/>
                </a:lnTo>
                <a:close/>
              </a:path>
            </a:pathLst>
          </a:custGeom>
          <a:solidFill>
            <a:srgbClr val="B4C5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77102" y="1978553"/>
            <a:ext cx="5874385" cy="222885"/>
          </a:xfrm>
          <a:custGeom>
            <a:avLst/>
            <a:gdLst/>
            <a:ahLst/>
            <a:cxnLst/>
            <a:rect l="l" t="t" r="r" b="b"/>
            <a:pathLst>
              <a:path w="5874384" h="222885">
                <a:moveTo>
                  <a:pt x="0" y="222783"/>
                </a:moveTo>
                <a:lnTo>
                  <a:pt x="5874243" y="222783"/>
                </a:lnTo>
                <a:lnTo>
                  <a:pt x="5874243" y="0"/>
                </a:lnTo>
                <a:lnTo>
                  <a:pt x="0" y="0"/>
                </a:lnTo>
                <a:lnTo>
                  <a:pt x="0" y="222783"/>
                </a:lnTo>
                <a:close/>
              </a:path>
            </a:pathLst>
          </a:custGeom>
          <a:solidFill>
            <a:srgbClr val="B4C5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86784" y="2189936"/>
            <a:ext cx="4399915" cy="234315"/>
          </a:xfrm>
          <a:custGeom>
            <a:avLst/>
            <a:gdLst/>
            <a:ahLst/>
            <a:cxnLst/>
            <a:rect l="l" t="t" r="r" b="b"/>
            <a:pathLst>
              <a:path w="4399915" h="234314">
                <a:moveTo>
                  <a:pt x="0" y="233919"/>
                </a:moveTo>
                <a:lnTo>
                  <a:pt x="4399714" y="233919"/>
                </a:lnTo>
                <a:lnTo>
                  <a:pt x="4399714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29958" y="2189936"/>
            <a:ext cx="4221480" cy="234315"/>
          </a:xfrm>
          <a:custGeom>
            <a:avLst/>
            <a:gdLst/>
            <a:ahLst/>
            <a:cxnLst/>
            <a:rect l="l" t="t" r="r" b="b"/>
            <a:pathLst>
              <a:path w="4221480" h="234314">
                <a:moveTo>
                  <a:pt x="0" y="233919"/>
                </a:moveTo>
                <a:lnTo>
                  <a:pt x="4221388" y="233919"/>
                </a:lnTo>
                <a:lnTo>
                  <a:pt x="4221388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86784" y="2635123"/>
            <a:ext cx="4399915" cy="234315"/>
          </a:xfrm>
          <a:custGeom>
            <a:avLst/>
            <a:gdLst/>
            <a:ahLst/>
            <a:cxnLst/>
            <a:rect l="l" t="t" r="r" b="b"/>
            <a:pathLst>
              <a:path w="4399915" h="234314">
                <a:moveTo>
                  <a:pt x="0" y="233919"/>
                </a:moveTo>
                <a:lnTo>
                  <a:pt x="4399714" y="233919"/>
                </a:lnTo>
                <a:lnTo>
                  <a:pt x="4399714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29958" y="2635123"/>
            <a:ext cx="4221480" cy="234315"/>
          </a:xfrm>
          <a:custGeom>
            <a:avLst/>
            <a:gdLst/>
            <a:ahLst/>
            <a:cxnLst/>
            <a:rect l="l" t="t" r="r" b="b"/>
            <a:pathLst>
              <a:path w="4221480" h="234314">
                <a:moveTo>
                  <a:pt x="0" y="233919"/>
                </a:moveTo>
                <a:lnTo>
                  <a:pt x="4221388" y="233919"/>
                </a:lnTo>
                <a:lnTo>
                  <a:pt x="4221388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86784" y="3080458"/>
            <a:ext cx="4399915" cy="234315"/>
          </a:xfrm>
          <a:custGeom>
            <a:avLst/>
            <a:gdLst/>
            <a:ahLst/>
            <a:cxnLst/>
            <a:rect l="l" t="t" r="r" b="b"/>
            <a:pathLst>
              <a:path w="4399915" h="234314">
                <a:moveTo>
                  <a:pt x="0" y="233919"/>
                </a:moveTo>
                <a:lnTo>
                  <a:pt x="4399714" y="233919"/>
                </a:lnTo>
                <a:lnTo>
                  <a:pt x="4399714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29958" y="3080458"/>
            <a:ext cx="4221480" cy="234315"/>
          </a:xfrm>
          <a:custGeom>
            <a:avLst/>
            <a:gdLst/>
            <a:ahLst/>
            <a:cxnLst/>
            <a:rect l="l" t="t" r="r" b="b"/>
            <a:pathLst>
              <a:path w="4221480" h="234314">
                <a:moveTo>
                  <a:pt x="0" y="233919"/>
                </a:moveTo>
                <a:lnTo>
                  <a:pt x="4221388" y="233919"/>
                </a:lnTo>
                <a:lnTo>
                  <a:pt x="4221388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86784" y="3525645"/>
            <a:ext cx="4399915" cy="234315"/>
          </a:xfrm>
          <a:custGeom>
            <a:avLst/>
            <a:gdLst/>
            <a:ahLst/>
            <a:cxnLst/>
            <a:rect l="l" t="t" r="r" b="b"/>
            <a:pathLst>
              <a:path w="4399915" h="234314">
                <a:moveTo>
                  <a:pt x="0" y="233919"/>
                </a:moveTo>
                <a:lnTo>
                  <a:pt x="4399714" y="233919"/>
                </a:lnTo>
                <a:lnTo>
                  <a:pt x="4399714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29958" y="3525645"/>
            <a:ext cx="2950210" cy="222885"/>
          </a:xfrm>
          <a:custGeom>
            <a:avLst/>
            <a:gdLst/>
            <a:ahLst/>
            <a:cxnLst/>
            <a:rect l="l" t="t" r="r" b="b"/>
            <a:pathLst>
              <a:path w="2950209" h="222885">
                <a:moveTo>
                  <a:pt x="0" y="222889"/>
                </a:moveTo>
                <a:lnTo>
                  <a:pt x="2950077" y="222889"/>
                </a:lnTo>
                <a:lnTo>
                  <a:pt x="2950077" y="0"/>
                </a:lnTo>
                <a:lnTo>
                  <a:pt x="0" y="0"/>
                </a:lnTo>
                <a:lnTo>
                  <a:pt x="0" y="22288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67165" y="3525645"/>
            <a:ext cx="1284605" cy="222885"/>
          </a:xfrm>
          <a:custGeom>
            <a:avLst/>
            <a:gdLst/>
            <a:ahLst/>
            <a:cxnLst/>
            <a:rect l="l" t="t" r="r" b="b"/>
            <a:pathLst>
              <a:path w="1284604" h="222885">
                <a:moveTo>
                  <a:pt x="0" y="222889"/>
                </a:moveTo>
                <a:lnTo>
                  <a:pt x="1284096" y="222889"/>
                </a:lnTo>
                <a:lnTo>
                  <a:pt x="1284096" y="0"/>
                </a:lnTo>
                <a:lnTo>
                  <a:pt x="0" y="0"/>
                </a:lnTo>
                <a:lnTo>
                  <a:pt x="0" y="22288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29958" y="3748535"/>
            <a:ext cx="2950210" cy="222885"/>
          </a:xfrm>
          <a:custGeom>
            <a:avLst/>
            <a:gdLst/>
            <a:ahLst/>
            <a:cxnLst/>
            <a:rect l="l" t="t" r="r" b="b"/>
            <a:pathLst>
              <a:path w="2950209" h="222885">
                <a:moveTo>
                  <a:pt x="0" y="222445"/>
                </a:moveTo>
                <a:lnTo>
                  <a:pt x="2950077" y="222445"/>
                </a:lnTo>
                <a:lnTo>
                  <a:pt x="2950077" y="0"/>
                </a:lnTo>
                <a:lnTo>
                  <a:pt x="0" y="0"/>
                </a:lnTo>
                <a:lnTo>
                  <a:pt x="0" y="2224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67165" y="3748535"/>
            <a:ext cx="1284605" cy="222885"/>
          </a:xfrm>
          <a:custGeom>
            <a:avLst/>
            <a:gdLst/>
            <a:ahLst/>
            <a:cxnLst/>
            <a:rect l="l" t="t" r="r" b="b"/>
            <a:pathLst>
              <a:path w="1284604" h="222885">
                <a:moveTo>
                  <a:pt x="0" y="222445"/>
                </a:moveTo>
                <a:lnTo>
                  <a:pt x="1284096" y="222445"/>
                </a:lnTo>
                <a:lnTo>
                  <a:pt x="1284096" y="0"/>
                </a:lnTo>
                <a:lnTo>
                  <a:pt x="0" y="0"/>
                </a:lnTo>
                <a:lnTo>
                  <a:pt x="0" y="2224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86784" y="3970980"/>
            <a:ext cx="4399915" cy="234315"/>
          </a:xfrm>
          <a:custGeom>
            <a:avLst/>
            <a:gdLst/>
            <a:ahLst/>
            <a:cxnLst/>
            <a:rect l="l" t="t" r="r" b="b"/>
            <a:pathLst>
              <a:path w="4399915" h="234314">
                <a:moveTo>
                  <a:pt x="0" y="233919"/>
                </a:moveTo>
                <a:lnTo>
                  <a:pt x="4399714" y="233919"/>
                </a:lnTo>
                <a:lnTo>
                  <a:pt x="4399714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29958" y="3970980"/>
            <a:ext cx="4221480" cy="234315"/>
          </a:xfrm>
          <a:custGeom>
            <a:avLst/>
            <a:gdLst/>
            <a:ahLst/>
            <a:cxnLst/>
            <a:rect l="l" t="t" r="r" b="b"/>
            <a:pathLst>
              <a:path w="4221480" h="234314">
                <a:moveTo>
                  <a:pt x="0" y="233919"/>
                </a:moveTo>
                <a:lnTo>
                  <a:pt x="4221388" y="233919"/>
                </a:lnTo>
                <a:lnTo>
                  <a:pt x="4221388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86784" y="4416168"/>
            <a:ext cx="4399915" cy="234315"/>
          </a:xfrm>
          <a:custGeom>
            <a:avLst/>
            <a:gdLst/>
            <a:ahLst/>
            <a:cxnLst/>
            <a:rect l="l" t="t" r="r" b="b"/>
            <a:pathLst>
              <a:path w="4399915" h="234314">
                <a:moveTo>
                  <a:pt x="0" y="233919"/>
                </a:moveTo>
                <a:lnTo>
                  <a:pt x="4399714" y="233919"/>
                </a:lnTo>
                <a:lnTo>
                  <a:pt x="4399714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29958" y="4416168"/>
            <a:ext cx="4221480" cy="222885"/>
          </a:xfrm>
          <a:custGeom>
            <a:avLst/>
            <a:gdLst/>
            <a:ahLst/>
            <a:cxnLst/>
            <a:rect l="l" t="t" r="r" b="b"/>
            <a:pathLst>
              <a:path w="4221480" h="222885">
                <a:moveTo>
                  <a:pt x="0" y="222889"/>
                </a:moveTo>
                <a:lnTo>
                  <a:pt x="4221388" y="222889"/>
                </a:lnTo>
                <a:lnTo>
                  <a:pt x="4221388" y="0"/>
                </a:lnTo>
                <a:lnTo>
                  <a:pt x="0" y="0"/>
                </a:lnTo>
                <a:lnTo>
                  <a:pt x="0" y="22288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29958" y="4639057"/>
            <a:ext cx="4221480" cy="222885"/>
          </a:xfrm>
          <a:custGeom>
            <a:avLst/>
            <a:gdLst/>
            <a:ahLst/>
            <a:cxnLst/>
            <a:rect l="l" t="t" r="r" b="b"/>
            <a:pathLst>
              <a:path w="4221480" h="222885">
                <a:moveTo>
                  <a:pt x="0" y="222401"/>
                </a:moveTo>
                <a:lnTo>
                  <a:pt x="4221388" y="222401"/>
                </a:lnTo>
                <a:lnTo>
                  <a:pt x="4221388" y="0"/>
                </a:lnTo>
                <a:lnTo>
                  <a:pt x="0" y="0"/>
                </a:lnTo>
                <a:lnTo>
                  <a:pt x="0" y="2224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86784" y="4861458"/>
            <a:ext cx="4399915" cy="234315"/>
          </a:xfrm>
          <a:custGeom>
            <a:avLst/>
            <a:gdLst/>
            <a:ahLst/>
            <a:cxnLst/>
            <a:rect l="l" t="t" r="r" b="b"/>
            <a:pathLst>
              <a:path w="4399915" h="234314">
                <a:moveTo>
                  <a:pt x="0" y="233919"/>
                </a:moveTo>
                <a:lnTo>
                  <a:pt x="4399714" y="233919"/>
                </a:lnTo>
                <a:lnTo>
                  <a:pt x="4399714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29958" y="4861458"/>
            <a:ext cx="4221480" cy="222885"/>
          </a:xfrm>
          <a:custGeom>
            <a:avLst/>
            <a:gdLst/>
            <a:ahLst/>
            <a:cxnLst/>
            <a:rect l="l" t="t" r="r" b="b"/>
            <a:pathLst>
              <a:path w="4221480" h="222885">
                <a:moveTo>
                  <a:pt x="0" y="222815"/>
                </a:moveTo>
                <a:lnTo>
                  <a:pt x="4221388" y="222815"/>
                </a:lnTo>
                <a:lnTo>
                  <a:pt x="4221388" y="0"/>
                </a:lnTo>
                <a:lnTo>
                  <a:pt x="0" y="0"/>
                </a:lnTo>
                <a:lnTo>
                  <a:pt x="0" y="22281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29958" y="5084274"/>
            <a:ext cx="4221480" cy="222885"/>
          </a:xfrm>
          <a:custGeom>
            <a:avLst/>
            <a:gdLst/>
            <a:ahLst/>
            <a:cxnLst/>
            <a:rect l="l" t="t" r="r" b="b"/>
            <a:pathLst>
              <a:path w="4221480" h="222885">
                <a:moveTo>
                  <a:pt x="0" y="222445"/>
                </a:moveTo>
                <a:lnTo>
                  <a:pt x="4221388" y="222445"/>
                </a:lnTo>
                <a:lnTo>
                  <a:pt x="4221388" y="0"/>
                </a:lnTo>
                <a:lnTo>
                  <a:pt x="0" y="0"/>
                </a:lnTo>
                <a:lnTo>
                  <a:pt x="0" y="2224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86784" y="5306719"/>
            <a:ext cx="4399915" cy="234315"/>
          </a:xfrm>
          <a:custGeom>
            <a:avLst/>
            <a:gdLst/>
            <a:ahLst/>
            <a:cxnLst/>
            <a:rect l="l" t="t" r="r" b="b"/>
            <a:pathLst>
              <a:path w="4399915" h="234314">
                <a:moveTo>
                  <a:pt x="0" y="233919"/>
                </a:moveTo>
                <a:lnTo>
                  <a:pt x="4399714" y="233919"/>
                </a:lnTo>
                <a:lnTo>
                  <a:pt x="4399714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729958" y="5306719"/>
            <a:ext cx="4221480" cy="222885"/>
          </a:xfrm>
          <a:custGeom>
            <a:avLst/>
            <a:gdLst/>
            <a:ahLst/>
            <a:cxnLst/>
            <a:rect l="l" t="t" r="r" b="b"/>
            <a:pathLst>
              <a:path w="4221480" h="222885">
                <a:moveTo>
                  <a:pt x="0" y="222815"/>
                </a:moveTo>
                <a:lnTo>
                  <a:pt x="4221388" y="222815"/>
                </a:lnTo>
                <a:lnTo>
                  <a:pt x="4221388" y="0"/>
                </a:lnTo>
                <a:lnTo>
                  <a:pt x="0" y="0"/>
                </a:lnTo>
                <a:lnTo>
                  <a:pt x="0" y="22281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729958" y="5529535"/>
            <a:ext cx="4221480" cy="222885"/>
          </a:xfrm>
          <a:custGeom>
            <a:avLst/>
            <a:gdLst/>
            <a:ahLst/>
            <a:cxnLst/>
            <a:rect l="l" t="t" r="r" b="b"/>
            <a:pathLst>
              <a:path w="4221480" h="222885">
                <a:moveTo>
                  <a:pt x="0" y="222445"/>
                </a:moveTo>
                <a:lnTo>
                  <a:pt x="4221388" y="222445"/>
                </a:lnTo>
                <a:lnTo>
                  <a:pt x="4221388" y="0"/>
                </a:lnTo>
                <a:lnTo>
                  <a:pt x="0" y="0"/>
                </a:lnTo>
                <a:lnTo>
                  <a:pt x="0" y="2224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86784" y="5751981"/>
            <a:ext cx="4399915" cy="222885"/>
          </a:xfrm>
          <a:custGeom>
            <a:avLst/>
            <a:gdLst/>
            <a:ahLst/>
            <a:cxnLst/>
            <a:rect l="l" t="t" r="r" b="b"/>
            <a:pathLst>
              <a:path w="4399915" h="222885">
                <a:moveTo>
                  <a:pt x="0" y="222815"/>
                </a:moveTo>
                <a:lnTo>
                  <a:pt x="4399714" y="222815"/>
                </a:lnTo>
                <a:lnTo>
                  <a:pt x="4399714" y="0"/>
                </a:lnTo>
                <a:lnTo>
                  <a:pt x="0" y="0"/>
                </a:lnTo>
                <a:lnTo>
                  <a:pt x="0" y="22281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29958" y="5751981"/>
            <a:ext cx="4221480" cy="222885"/>
          </a:xfrm>
          <a:custGeom>
            <a:avLst/>
            <a:gdLst/>
            <a:ahLst/>
            <a:cxnLst/>
            <a:rect l="l" t="t" r="r" b="b"/>
            <a:pathLst>
              <a:path w="4221480" h="222885">
                <a:moveTo>
                  <a:pt x="0" y="222815"/>
                </a:moveTo>
                <a:lnTo>
                  <a:pt x="4221388" y="222815"/>
                </a:lnTo>
                <a:lnTo>
                  <a:pt x="4221388" y="0"/>
                </a:lnTo>
                <a:lnTo>
                  <a:pt x="0" y="0"/>
                </a:lnTo>
                <a:lnTo>
                  <a:pt x="0" y="22281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86784" y="5974796"/>
            <a:ext cx="4399915" cy="222885"/>
          </a:xfrm>
          <a:custGeom>
            <a:avLst/>
            <a:gdLst/>
            <a:ahLst/>
            <a:cxnLst/>
            <a:rect l="l" t="t" r="r" b="b"/>
            <a:pathLst>
              <a:path w="4399915" h="222885">
                <a:moveTo>
                  <a:pt x="0" y="222448"/>
                </a:moveTo>
                <a:lnTo>
                  <a:pt x="4399714" y="222448"/>
                </a:lnTo>
                <a:lnTo>
                  <a:pt x="4399714" y="0"/>
                </a:lnTo>
                <a:lnTo>
                  <a:pt x="0" y="0"/>
                </a:lnTo>
                <a:lnTo>
                  <a:pt x="0" y="222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729958" y="5974796"/>
            <a:ext cx="4221480" cy="222885"/>
          </a:xfrm>
          <a:custGeom>
            <a:avLst/>
            <a:gdLst/>
            <a:ahLst/>
            <a:cxnLst/>
            <a:rect l="l" t="t" r="r" b="b"/>
            <a:pathLst>
              <a:path w="4221480" h="222885">
                <a:moveTo>
                  <a:pt x="0" y="222448"/>
                </a:moveTo>
                <a:lnTo>
                  <a:pt x="4221388" y="222448"/>
                </a:lnTo>
                <a:lnTo>
                  <a:pt x="4221388" y="0"/>
                </a:lnTo>
                <a:lnTo>
                  <a:pt x="0" y="0"/>
                </a:lnTo>
                <a:lnTo>
                  <a:pt x="0" y="222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86784" y="6197244"/>
            <a:ext cx="4399915" cy="234315"/>
          </a:xfrm>
          <a:custGeom>
            <a:avLst/>
            <a:gdLst/>
            <a:ahLst/>
            <a:cxnLst/>
            <a:rect l="l" t="t" r="r" b="b"/>
            <a:pathLst>
              <a:path w="4399915" h="234314">
                <a:moveTo>
                  <a:pt x="0" y="233919"/>
                </a:moveTo>
                <a:lnTo>
                  <a:pt x="4399714" y="233919"/>
                </a:lnTo>
                <a:lnTo>
                  <a:pt x="4399714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29958" y="6197244"/>
            <a:ext cx="4221480" cy="234315"/>
          </a:xfrm>
          <a:custGeom>
            <a:avLst/>
            <a:gdLst/>
            <a:ahLst/>
            <a:cxnLst/>
            <a:rect l="l" t="t" r="r" b="b"/>
            <a:pathLst>
              <a:path w="4221480" h="234314">
                <a:moveTo>
                  <a:pt x="0" y="233919"/>
                </a:moveTo>
                <a:lnTo>
                  <a:pt x="4221388" y="233919"/>
                </a:lnTo>
                <a:lnTo>
                  <a:pt x="4221388" y="0"/>
                </a:lnTo>
                <a:lnTo>
                  <a:pt x="0" y="0"/>
                </a:lnTo>
                <a:lnTo>
                  <a:pt x="0" y="2339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82540" y="1965894"/>
            <a:ext cx="775970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b="1" spc="55" dirty="0">
                <a:solidFill>
                  <a:srgbClr val="212B35"/>
                </a:solidFill>
                <a:latin typeface="Calibri"/>
                <a:cs typeface="Calibri"/>
              </a:rPr>
              <a:t>T</a:t>
            </a:r>
            <a:r>
              <a:rPr sz="1300" b="1" spc="140" dirty="0">
                <a:solidFill>
                  <a:srgbClr val="212B35"/>
                </a:solidFill>
                <a:latin typeface="Calibri"/>
                <a:cs typeface="Calibri"/>
              </a:rPr>
              <a:t>e</a:t>
            </a:r>
            <a:r>
              <a:rPr sz="1300" b="1" spc="35" dirty="0">
                <a:solidFill>
                  <a:srgbClr val="212B35"/>
                </a:solidFill>
                <a:latin typeface="Calibri"/>
                <a:cs typeface="Calibri"/>
              </a:rPr>
              <a:t>rr</a:t>
            </a:r>
            <a:r>
              <a:rPr sz="1300" b="1" spc="75" dirty="0">
                <a:solidFill>
                  <a:srgbClr val="212B35"/>
                </a:solidFill>
                <a:latin typeface="Calibri"/>
                <a:cs typeface="Calibri"/>
              </a:rPr>
              <a:t>i</a:t>
            </a:r>
            <a:r>
              <a:rPr sz="1300" b="1" spc="45" dirty="0">
                <a:solidFill>
                  <a:srgbClr val="212B35"/>
                </a:solidFill>
                <a:latin typeface="Calibri"/>
                <a:cs typeface="Calibri"/>
              </a:rPr>
              <a:t>t</a:t>
            </a:r>
            <a:r>
              <a:rPr sz="1300" b="1" spc="95" dirty="0">
                <a:solidFill>
                  <a:srgbClr val="212B35"/>
                </a:solidFill>
                <a:latin typeface="Calibri"/>
                <a:cs typeface="Calibri"/>
              </a:rPr>
              <a:t>o</a:t>
            </a:r>
            <a:r>
              <a:rPr sz="1300" b="1" spc="35" dirty="0">
                <a:solidFill>
                  <a:srgbClr val="212B35"/>
                </a:solidFill>
                <a:latin typeface="Calibri"/>
                <a:cs typeface="Calibri"/>
              </a:rPr>
              <a:t>r</a:t>
            </a:r>
            <a:r>
              <a:rPr sz="1300" b="1" spc="75" dirty="0">
                <a:solidFill>
                  <a:srgbClr val="212B35"/>
                </a:solidFill>
                <a:latin typeface="Calibri"/>
                <a:cs typeface="Calibri"/>
              </a:rPr>
              <a:t>i</a:t>
            </a:r>
            <a:r>
              <a:rPr sz="1300" b="1" spc="105" dirty="0">
                <a:solidFill>
                  <a:srgbClr val="212B35"/>
                </a:solidFill>
                <a:latin typeface="Calibri"/>
                <a:cs typeface="Calibri"/>
              </a:rPr>
              <a:t>o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819580" y="1965894"/>
            <a:ext cx="100266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300" b="1" spc="75" dirty="0">
                <a:solidFill>
                  <a:srgbClr val="212B35"/>
                </a:solidFill>
                <a:latin typeface="Calibri"/>
                <a:cs typeface="Calibri"/>
              </a:rPr>
              <a:t>D</a:t>
            </a:r>
            <a:r>
              <a:rPr sz="1300" b="1" spc="140" dirty="0">
                <a:solidFill>
                  <a:srgbClr val="212B35"/>
                </a:solidFill>
                <a:latin typeface="Calibri"/>
                <a:cs typeface="Calibri"/>
              </a:rPr>
              <a:t>e</a:t>
            </a:r>
            <a:r>
              <a:rPr sz="1300" b="1" spc="80" dirty="0">
                <a:solidFill>
                  <a:srgbClr val="212B35"/>
                </a:solidFill>
                <a:latin typeface="Calibri"/>
                <a:cs typeface="Calibri"/>
              </a:rPr>
              <a:t>f</a:t>
            </a:r>
            <a:r>
              <a:rPr sz="1300" b="1" spc="95" dirty="0">
                <a:solidFill>
                  <a:srgbClr val="212B35"/>
                </a:solidFill>
                <a:latin typeface="Calibri"/>
                <a:cs typeface="Calibri"/>
              </a:rPr>
              <a:t>un</a:t>
            </a:r>
            <a:r>
              <a:rPr sz="1300" b="1" spc="55" dirty="0">
                <a:solidFill>
                  <a:srgbClr val="212B35"/>
                </a:solidFill>
                <a:latin typeface="Calibri"/>
                <a:cs typeface="Calibri"/>
              </a:rPr>
              <a:t>c</a:t>
            </a:r>
            <a:r>
              <a:rPr sz="1300" b="1" spc="75" dirty="0">
                <a:solidFill>
                  <a:srgbClr val="212B35"/>
                </a:solidFill>
                <a:latin typeface="Calibri"/>
                <a:cs typeface="Calibri"/>
              </a:rPr>
              <a:t>i</a:t>
            </a:r>
            <a:r>
              <a:rPr sz="1300" b="1" spc="95" dirty="0">
                <a:solidFill>
                  <a:srgbClr val="212B35"/>
                </a:solidFill>
                <a:latin typeface="Calibri"/>
                <a:cs typeface="Calibri"/>
              </a:rPr>
              <a:t>on</a:t>
            </a:r>
            <a:r>
              <a:rPr sz="1300" b="1" spc="140" dirty="0">
                <a:solidFill>
                  <a:srgbClr val="212B35"/>
                </a:solidFill>
                <a:latin typeface="Calibri"/>
                <a:cs typeface="Calibri"/>
              </a:rPr>
              <a:t>e</a:t>
            </a:r>
            <a:r>
              <a:rPr sz="1300" b="1" spc="80" dirty="0">
                <a:solidFill>
                  <a:srgbClr val="212B35"/>
                </a:solidFill>
                <a:latin typeface="Calibri"/>
                <a:cs typeface="Calibri"/>
              </a:rPr>
              <a:t>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226528" y="2188710"/>
            <a:ext cx="19113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300" spc="35" dirty="0">
                <a:latin typeface="Calibri"/>
                <a:cs typeface="Calibri"/>
              </a:rPr>
              <a:t>11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251932" y="2411081"/>
            <a:ext cx="1225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264632" y="2633897"/>
            <a:ext cx="1098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251932" y="2856417"/>
            <a:ext cx="1225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264632" y="3079232"/>
            <a:ext cx="1098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251932" y="3301604"/>
            <a:ext cx="1225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264632" y="3524419"/>
            <a:ext cx="1098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251932" y="3746939"/>
            <a:ext cx="1225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12188" y="3724435"/>
            <a:ext cx="8921750" cy="47117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2746375" algn="l"/>
                <a:tab pos="3687445" algn="l"/>
                <a:tab pos="6255385" algn="l"/>
                <a:tab pos="8811260" algn="l"/>
              </a:tabLst>
            </a:pPr>
            <a:r>
              <a:rPr sz="1300" spc="100" dirty="0">
                <a:latin typeface="Calibri"/>
                <a:cs typeface="Calibri"/>
              </a:rPr>
              <a:t>C</a:t>
            </a:r>
            <a:r>
              <a:rPr sz="1300" spc="70" dirty="0">
                <a:latin typeface="Calibri"/>
                <a:cs typeface="Calibri"/>
              </a:rPr>
              <a:t>a</a:t>
            </a:r>
            <a:r>
              <a:rPr sz="1300" spc="160" dirty="0">
                <a:latin typeface="Calibri"/>
                <a:cs typeface="Calibri"/>
              </a:rPr>
              <a:t>m</a:t>
            </a:r>
            <a:r>
              <a:rPr sz="1300" spc="110" dirty="0">
                <a:latin typeface="Calibri"/>
                <a:cs typeface="Calibri"/>
              </a:rPr>
              <a:t>bo</a:t>
            </a:r>
            <a:r>
              <a:rPr sz="1300" spc="105" dirty="0">
                <a:latin typeface="Calibri"/>
                <a:cs typeface="Calibri"/>
              </a:rPr>
              <a:t>y</a:t>
            </a:r>
            <a:r>
              <a:rPr sz="1300" spc="95" dirty="0">
                <a:latin typeface="Calibri"/>
                <a:cs typeface="Calibri"/>
              </a:rPr>
              <a:t>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40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u</a:t>
            </a:r>
            <a:r>
              <a:rPr sz="1300" spc="85" dirty="0">
                <a:latin typeface="Calibri"/>
                <a:cs typeface="Calibri"/>
              </a:rPr>
              <a:t>s</a:t>
            </a:r>
            <a:r>
              <a:rPr sz="1300" spc="65" dirty="0">
                <a:latin typeface="Calibri"/>
                <a:cs typeface="Calibri"/>
              </a:rPr>
              <a:t>t</a:t>
            </a:r>
            <a:r>
              <a:rPr sz="1300" spc="40" dirty="0">
                <a:latin typeface="Calibri"/>
                <a:cs typeface="Calibri"/>
              </a:rPr>
              <a:t>r</a:t>
            </a:r>
            <a:r>
              <a:rPr sz="1300" spc="95" dirty="0">
                <a:latin typeface="Calibri"/>
                <a:cs typeface="Calibri"/>
              </a:rPr>
              <a:t>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  <a:tabLst>
                <a:tab pos="2656840" algn="l"/>
                <a:tab pos="3649345" algn="l"/>
                <a:tab pos="6255385" algn="l"/>
                <a:tab pos="8811260" algn="l"/>
              </a:tabLst>
            </a:pPr>
            <a:r>
              <a:rPr sz="1300" spc="65" dirty="0">
                <a:latin typeface="Calibri"/>
                <a:cs typeface="Calibri"/>
              </a:rPr>
              <a:t>I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75" dirty="0">
                <a:latin typeface="Calibri"/>
                <a:cs typeface="Calibri"/>
              </a:rPr>
              <a:t>á</a:t>
            </a:r>
            <a:r>
              <a:rPr sz="1300" spc="105" dirty="0">
                <a:latin typeface="Calibri"/>
                <a:cs typeface="Calibri"/>
              </a:rPr>
              <a:t>n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9</a:t>
            </a:r>
            <a:r>
              <a:rPr sz="1300" spc="100" dirty="0">
                <a:latin typeface="Calibri"/>
                <a:cs typeface="Calibri"/>
              </a:rPr>
              <a:t>5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1</a:t>
            </a:r>
            <a:r>
              <a:rPr sz="1300" spc="100" dirty="0">
                <a:latin typeface="Calibri"/>
                <a:cs typeface="Calibri"/>
              </a:rPr>
              <a:t>5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65" dirty="0">
                <a:latin typeface="Calibri"/>
                <a:cs typeface="Calibri"/>
              </a:rPr>
              <a:t>I</a:t>
            </a:r>
            <a:r>
              <a:rPr sz="1300" spc="85" dirty="0">
                <a:latin typeface="Calibri"/>
                <a:cs typeface="Calibri"/>
              </a:rPr>
              <a:t>s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50" dirty="0">
                <a:latin typeface="Calibri"/>
                <a:cs typeface="Calibri"/>
              </a:rPr>
              <a:t>e</a:t>
            </a:r>
            <a:r>
              <a:rPr sz="1300" spc="45" dirty="0">
                <a:latin typeface="Calibri"/>
                <a:cs typeface="Calibri"/>
              </a:rPr>
              <a:t>l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264632" y="3969754"/>
            <a:ext cx="1098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251932" y="4192126"/>
            <a:ext cx="1225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12188" y="4169918"/>
            <a:ext cx="8921750" cy="470534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2656840" algn="l"/>
                <a:tab pos="3687445" algn="l"/>
                <a:tab pos="6255385" algn="l"/>
                <a:tab pos="8811260" algn="l"/>
              </a:tabLst>
            </a:pPr>
            <a:r>
              <a:rPr sz="1300" spc="80" dirty="0">
                <a:latin typeface="Calibri"/>
                <a:cs typeface="Calibri"/>
              </a:rPr>
              <a:t>Ba</a:t>
            </a:r>
            <a:r>
              <a:rPr sz="1300" spc="110" dirty="0">
                <a:latin typeface="Calibri"/>
                <a:cs typeface="Calibri"/>
              </a:rPr>
              <a:t>h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105" dirty="0">
                <a:latin typeface="Calibri"/>
                <a:cs typeface="Calibri"/>
              </a:rPr>
              <a:t>n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2</a:t>
            </a:r>
            <a:r>
              <a:rPr sz="1300" spc="100" dirty="0">
                <a:latin typeface="Calibri"/>
                <a:cs typeface="Calibri"/>
              </a:rPr>
              <a:t>6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95" dirty="0">
                <a:latin typeface="Calibri"/>
                <a:cs typeface="Calibri"/>
              </a:rPr>
              <a:t>Fi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95" dirty="0">
                <a:latin typeface="Calibri"/>
                <a:cs typeface="Calibri"/>
              </a:rPr>
              <a:t>l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nd</a:t>
            </a:r>
            <a:r>
              <a:rPr sz="1300" spc="95" dirty="0">
                <a:latin typeface="Calibri"/>
                <a:cs typeface="Calibri"/>
              </a:rPr>
              <a:t>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2656840" algn="l"/>
                <a:tab pos="3687445" algn="l"/>
                <a:tab pos="6255385" algn="l"/>
                <a:tab pos="8811260" algn="l"/>
              </a:tabLst>
            </a:pPr>
            <a:r>
              <a:rPr sz="1300" spc="60" dirty="0">
                <a:latin typeface="Calibri"/>
                <a:cs typeface="Calibri"/>
              </a:rPr>
              <a:t>E</a:t>
            </a:r>
            <a:r>
              <a:rPr sz="1300" spc="160" dirty="0">
                <a:latin typeface="Calibri"/>
                <a:cs typeface="Calibri"/>
              </a:rPr>
              <a:t>m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85" dirty="0">
                <a:latin typeface="Calibri"/>
                <a:cs typeface="Calibri"/>
              </a:rPr>
              <a:t>tos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A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b</a:t>
            </a:r>
            <a:r>
              <a:rPr sz="1300" spc="150" dirty="0">
                <a:latin typeface="Calibri"/>
                <a:cs typeface="Calibri"/>
              </a:rPr>
              <a:t>e</a:t>
            </a:r>
            <a:r>
              <a:rPr sz="1300" spc="75" dirty="0">
                <a:latin typeface="Calibri"/>
                <a:cs typeface="Calibri"/>
              </a:rPr>
              <a:t>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65" dirty="0">
                <a:latin typeface="Calibri"/>
                <a:cs typeface="Calibri"/>
              </a:rPr>
              <a:t>U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110" dirty="0">
                <a:latin typeface="Calibri"/>
                <a:cs typeface="Calibri"/>
              </a:rPr>
              <a:t>do</a:t>
            </a:r>
            <a:r>
              <a:rPr sz="1300" spc="75" dirty="0">
                <a:latin typeface="Calibri"/>
                <a:cs typeface="Calibri"/>
              </a:rPr>
              <a:t>s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1</a:t>
            </a:r>
            <a:r>
              <a:rPr sz="1300" spc="100" dirty="0">
                <a:latin typeface="Calibri"/>
                <a:cs typeface="Calibri"/>
              </a:rPr>
              <a:t>3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90" dirty="0">
                <a:latin typeface="Calibri"/>
                <a:cs typeface="Calibri"/>
              </a:rPr>
              <a:t>B</a:t>
            </a:r>
            <a:r>
              <a:rPr sz="1300" spc="120" dirty="0">
                <a:latin typeface="Calibri"/>
                <a:cs typeface="Calibri"/>
              </a:rPr>
              <a:t>el</a:t>
            </a:r>
            <a:r>
              <a:rPr sz="1300" spc="85" dirty="0">
                <a:latin typeface="Calibri"/>
                <a:cs typeface="Calibri"/>
              </a:rPr>
              <a:t>g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45" dirty="0">
                <a:latin typeface="Calibri"/>
                <a:cs typeface="Calibri"/>
              </a:rPr>
              <a:t>c</a:t>
            </a:r>
            <a:r>
              <a:rPr sz="1300" spc="95" dirty="0">
                <a:latin typeface="Calibri"/>
                <a:cs typeface="Calibri"/>
              </a:rPr>
              <a:t>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264632" y="4414645"/>
            <a:ext cx="1098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251932" y="4637461"/>
            <a:ext cx="1225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264632" y="4859862"/>
            <a:ext cx="1098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251932" y="5082678"/>
            <a:ext cx="1225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264632" y="5305123"/>
            <a:ext cx="1098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1251932" y="5527939"/>
            <a:ext cx="1225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264632" y="5750384"/>
            <a:ext cx="1098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251932" y="5973200"/>
            <a:ext cx="1225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264632" y="6195648"/>
            <a:ext cx="10985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300" spc="100" dirty="0">
                <a:latin typeface="Calibri"/>
                <a:cs typeface="Calibri"/>
              </a:rPr>
              <a:t>3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512188" y="3279100"/>
            <a:ext cx="8921750" cy="47117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2656840" algn="l"/>
                <a:tab pos="3687445" algn="l"/>
                <a:tab pos="6255385" algn="l"/>
                <a:tab pos="8811260" algn="l"/>
              </a:tabLst>
            </a:pPr>
            <a:r>
              <a:rPr sz="1300" spc="160" dirty="0">
                <a:latin typeface="Calibri"/>
                <a:cs typeface="Calibri"/>
              </a:rPr>
              <a:t>V</a:t>
            </a:r>
            <a:r>
              <a:rPr sz="1300" spc="120" dirty="0">
                <a:latin typeface="Calibri"/>
                <a:cs typeface="Calibri"/>
              </a:rPr>
              <a:t>ie</a:t>
            </a:r>
            <a:r>
              <a:rPr sz="1300" spc="65" dirty="0">
                <a:latin typeface="Calibri"/>
                <a:cs typeface="Calibri"/>
              </a:rPr>
              <a:t>t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60" dirty="0">
                <a:latin typeface="Calibri"/>
                <a:cs typeface="Calibri"/>
              </a:rPr>
              <a:t>m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1</a:t>
            </a:r>
            <a:r>
              <a:rPr sz="1300" spc="100" dirty="0">
                <a:latin typeface="Calibri"/>
                <a:cs typeface="Calibri"/>
              </a:rPr>
              <a:t>6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60" dirty="0">
                <a:latin typeface="Calibri"/>
                <a:cs typeface="Calibri"/>
              </a:rPr>
              <a:t>E</a:t>
            </a:r>
            <a:r>
              <a:rPr sz="1300" spc="85" dirty="0">
                <a:latin typeface="Calibri"/>
                <a:cs typeface="Calibri"/>
              </a:rPr>
              <a:t>s</a:t>
            </a:r>
            <a:r>
              <a:rPr sz="1300" spc="110" dirty="0">
                <a:latin typeface="Calibri"/>
                <a:cs typeface="Calibri"/>
              </a:rPr>
              <a:t>p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ñ</a:t>
            </a:r>
            <a:r>
              <a:rPr sz="1300" spc="95" dirty="0">
                <a:latin typeface="Calibri"/>
                <a:cs typeface="Calibri"/>
              </a:rPr>
              <a:t>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  <a:tabLst>
                <a:tab pos="2746375" algn="l"/>
                <a:tab pos="3687445" algn="l"/>
                <a:tab pos="4780915" algn="l"/>
                <a:tab pos="6255385" algn="l"/>
                <a:tab pos="8811260" algn="l"/>
              </a:tabLst>
            </a:pPr>
            <a:r>
              <a:rPr sz="1300" spc="95" dirty="0">
                <a:latin typeface="Calibri"/>
                <a:cs typeface="Calibri"/>
              </a:rPr>
              <a:t>Fili</a:t>
            </a:r>
            <a:r>
              <a:rPr sz="1300" spc="110" dirty="0">
                <a:latin typeface="Calibri"/>
                <a:cs typeface="Calibri"/>
              </a:rPr>
              <a:t>p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75" dirty="0">
                <a:latin typeface="Calibri"/>
                <a:cs typeface="Calibri"/>
              </a:rPr>
              <a:t>as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3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950" spc="135" baseline="4273" dirty="0">
                <a:latin typeface="Calibri"/>
                <a:cs typeface="Calibri"/>
              </a:rPr>
              <a:t>R</a:t>
            </a:r>
            <a:r>
              <a:rPr sz="1950" spc="225" baseline="4273" dirty="0">
                <a:latin typeface="Calibri"/>
                <a:cs typeface="Calibri"/>
              </a:rPr>
              <a:t>e</a:t>
            </a:r>
            <a:r>
              <a:rPr sz="1950" spc="127" baseline="4273" dirty="0">
                <a:latin typeface="Calibri"/>
                <a:cs typeface="Calibri"/>
              </a:rPr>
              <a:t>g</a:t>
            </a:r>
            <a:r>
              <a:rPr sz="1950" spc="142" baseline="4273" dirty="0">
                <a:latin typeface="Calibri"/>
                <a:cs typeface="Calibri"/>
              </a:rPr>
              <a:t>i</a:t>
            </a:r>
            <a:r>
              <a:rPr sz="1950" spc="165" baseline="4273" dirty="0">
                <a:latin typeface="Calibri"/>
                <a:cs typeface="Calibri"/>
              </a:rPr>
              <a:t>ó</a:t>
            </a:r>
            <a:r>
              <a:rPr sz="1950" spc="157" baseline="4273" dirty="0">
                <a:latin typeface="Calibri"/>
                <a:cs typeface="Calibri"/>
              </a:rPr>
              <a:t>n</a:t>
            </a:r>
            <a:r>
              <a:rPr sz="1950" spc="22" baseline="4273" dirty="0">
                <a:latin typeface="Calibri"/>
                <a:cs typeface="Calibri"/>
              </a:rPr>
              <a:t> </a:t>
            </a:r>
            <a:r>
              <a:rPr sz="1950" spc="89" baseline="4273" dirty="0">
                <a:latin typeface="Calibri"/>
                <a:cs typeface="Calibri"/>
              </a:rPr>
              <a:t>E</a:t>
            </a:r>
            <a:r>
              <a:rPr sz="1950" spc="165" baseline="4273" dirty="0">
                <a:latin typeface="Calibri"/>
                <a:cs typeface="Calibri"/>
              </a:rPr>
              <a:t>u</a:t>
            </a:r>
            <a:r>
              <a:rPr sz="1950" spc="67" baseline="4273" dirty="0">
                <a:latin typeface="Calibri"/>
                <a:cs typeface="Calibri"/>
              </a:rPr>
              <a:t>r</a:t>
            </a:r>
            <a:r>
              <a:rPr sz="1950" spc="165" baseline="4273" dirty="0">
                <a:latin typeface="Calibri"/>
                <a:cs typeface="Calibri"/>
              </a:rPr>
              <a:t>op</a:t>
            </a:r>
            <a:r>
              <a:rPr sz="1950" spc="225" baseline="4273" dirty="0">
                <a:latin typeface="Calibri"/>
                <a:cs typeface="Calibri"/>
              </a:rPr>
              <a:t>e</a:t>
            </a:r>
            <a:r>
              <a:rPr sz="1950" spc="142" baseline="4273" dirty="0">
                <a:latin typeface="Calibri"/>
                <a:cs typeface="Calibri"/>
              </a:rPr>
              <a:t>a</a:t>
            </a:r>
            <a:r>
              <a:rPr sz="1950" baseline="4273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C</a:t>
            </a:r>
            <a:r>
              <a:rPr sz="1300" spc="40" dirty="0">
                <a:latin typeface="Calibri"/>
                <a:cs typeface="Calibri"/>
              </a:rPr>
              <a:t>r</a:t>
            </a:r>
            <a:r>
              <a:rPr sz="1300" spc="110" dirty="0">
                <a:latin typeface="Calibri"/>
                <a:cs typeface="Calibri"/>
              </a:rPr>
              <a:t>o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45" dirty="0">
                <a:latin typeface="Calibri"/>
                <a:cs typeface="Calibri"/>
              </a:rPr>
              <a:t>c</a:t>
            </a:r>
            <a:r>
              <a:rPr sz="1300" spc="95" dirty="0">
                <a:latin typeface="Calibri"/>
                <a:cs typeface="Calibri"/>
              </a:rPr>
              <a:t>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512188" y="4615372"/>
            <a:ext cx="8921750" cy="158369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  <a:tabLst>
                <a:tab pos="2656840" algn="l"/>
                <a:tab pos="3687445" algn="l"/>
                <a:tab pos="6255385" algn="l"/>
                <a:tab pos="8811260" algn="l"/>
              </a:tabLst>
            </a:pPr>
            <a:r>
              <a:rPr sz="1300" spc="120" dirty="0">
                <a:latin typeface="Calibri"/>
                <a:cs typeface="Calibri"/>
              </a:rPr>
              <a:t>K</a:t>
            </a:r>
            <a:r>
              <a:rPr sz="1300" spc="110" dirty="0">
                <a:latin typeface="Calibri"/>
                <a:cs typeface="Calibri"/>
              </a:rPr>
              <a:t>u</a:t>
            </a:r>
            <a:r>
              <a:rPr sz="1300" spc="165" dirty="0">
                <a:latin typeface="Calibri"/>
                <a:cs typeface="Calibri"/>
              </a:rPr>
              <a:t>w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65" dirty="0">
                <a:latin typeface="Calibri"/>
                <a:cs typeface="Calibri"/>
              </a:rPr>
              <a:t>t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1</a:t>
            </a:r>
            <a:r>
              <a:rPr sz="1300" spc="100" dirty="0">
                <a:latin typeface="Calibri"/>
                <a:cs typeface="Calibri"/>
              </a:rPr>
              <a:t>2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5" dirty="0">
                <a:latin typeface="Calibri"/>
                <a:cs typeface="Calibri"/>
              </a:rPr>
              <a:t>Su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85" dirty="0">
                <a:latin typeface="Calibri"/>
                <a:cs typeface="Calibri"/>
              </a:rPr>
              <a:t>za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  <a:tabLst>
                <a:tab pos="2746375" algn="l"/>
                <a:tab pos="3687445" algn="l"/>
                <a:tab pos="6255385" algn="l"/>
                <a:tab pos="8811260" algn="l"/>
              </a:tabLst>
            </a:pPr>
            <a:r>
              <a:rPr sz="1300" spc="65" dirty="0">
                <a:latin typeface="Calibri"/>
                <a:cs typeface="Calibri"/>
              </a:rPr>
              <a:t>I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05" dirty="0">
                <a:latin typeface="Calibri"/>
                <a:cs typeface="Calibri"/>
              </a:rPr>
              <a:t>q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5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5" dirty="0">
                <a:latin typeface="Calibri"/>
                <a:cs typeface="Calibri"/>
              </a:rPr>
              <a:t>Su</a:t>
            </a:r>
            <a:r>
              <a:rPr sz="1300" spc="150" dirty="0">
                <a:latin typeface="Calibri"/>
                <a:cs typeface="Calibri"/>
              </a:rPr>
              <a:t>e</a:t>
            </a:r>
            <a:r>
              <a:rPr sz="1300" spc="45" dirty="0">
                <a:latin typeface="Calibri"/>
                <a:cs typeface="Calibri"/>
              </a:rPr>
              <a:t>c</a:t>
            </a:r>
            <a:r>
              <a:rPr sz="1300" spc="95" dirty="0">
                <a:latin typeface="Calibri"/>
                <a:cs typeface="Calibri"/>
              </a:rPr>
              <a:t>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2746375" algn="l"/>
                <a:tab pos="3687445" algn="l"/>
                <a:tab pos="6255385" algn="l"/>
                <a:tab pos="8722360" algn="l"/>
              </a:tabLst>
            </a:pPr>
            <a:r>
              <a:rPr sz="1300" spc="114" dirty="0">
                <a:latin typeface="Calibri"/>
                <a:cs typeface="Calibri"/>
              </a:rPr>
              <a:t>Omán	</a:t>
            </a:r>
            <a:r>
              <a:rPr sz="1300" spc="100" dirty="0">
                <a:latin typeface="Calibri"/>
                <a:cs typeface="Calibri"/>
              </a:rPr>
              <a:t>4	0	</a:t>
            </a:r>
            <a:r>
              <a:rPr sz="1300" spc="90" dirty="0">
                <a:latin typeface="Calibri"/>
                <a:cs typeface="Calibri"/>
              </a:rPr>
              <a:t>Tailandia	</a:t>
            </a:r>
            <a:r>
              <a:rPr sz="1300" spc="35" dirty="0">
                <a:latin typeface="Calibri"/>
                <a:cs typeface="Calibri"/>
              </a:rPr>
              <a:t>40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  <a:tabLst>
                <a:tab pos="2746375" algn="l"/>
                <a:tab pos="3687445" algn="l"/>
                <a:tab pos="4780915" algn="l"/>
                <a:tab pos="6255385" algn="l"/>
                <a:tab pos="8811260" algn="l"/>
              </a:tabLst>
            </a:pPr>
            <a:r>
              <a:rPr sz="1300" spc="60" dirty="0">
                <a:latin typeface="Calibri"/>
                <a:cs typeface="Calibri"/>
              </a:rPr>
              <a:t>E</a:t>
            </a:r>
            <a:r>
              <a:rPr sz="1300" spc="85" dirty="0">
                <a:latin typeface="Calibri"/>
                <a:cs typeface="Calibri"/>
              </a:rPr>
              <a:t>g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110" dirty="0">
                <a:latin typeface="Calibri"/>
                <a:cs typeface="Calibri"/>
              </a:rPr>
              <a:t>p</a:t>
            </a:r>
            <a:r>
              <a:rPr sz="1300" spc="85" dirty="0">
                <a:latin typeface="Calibri"/>
                <a:cs typeface="Calibri"/>
              </a:rPr>
              <a:t>to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950" spc="135" baseline="4273" dirty="0">
                <a:latin typeface="Calibri"/>
                <a:cs typeface="Calibri"/>
              </a:rPr>
              <a:t>R</a:t>
            </a:r>
            <a:r>
              <a:rPr sz="1950" spc="225" baseline="4273" dirty="0">
                <a:latin typeface="Calibri"/>
                <a:cs typeface="Calibri"/>
              </a:rPr>
              <a:t>e</a:t>
            </a:r>
            <a:r>
              <a:rPr sz="1950" spc="127" baseline="4273" dirty="0">
                <a:latin typeface="Calibri"/>
                <a:cs typeface="Calibri"/>
              </a:rPr>
              <a:t>g</a:t>
            </a:r>
            <a:r>
              <a:rPr sz="1950" spc="142" baseline="4273" dirty="0">
                <a:latin typeface="Calibri"/>
                <a:cs typeface="Calibri"/>
              </a:rPr>
              <a:t>i</a:t>
            </a:r>
            <a:r>
              <a:rPr sz="1950" spc="165" baseline="4273" dirty="0">
                <a:latin typeface="Calibri"/>
                <a:cs typeface="Calibri"/>
              </a:rPr>
              <a:t>ó</a:t>
            </a:r>
            <a:r>
              <a:rPr sz="1950" spc="157" baseline="4273" dirty="0">
                <a:latin typeface="Calibri"/>
                <a:cs typeface="Calibri"/>
              </a:rPr>
              <a:t>n</a:t>
            </a:r>
            <a:r>
              <a:rPr sz="1950" spc="22" baseline="4273" dirty="0">
                <a:latin typeface="Calibri"/>
                <a:cs typeface="Calibri"/>
              </a:rPr>
              <a:t> </a:t>
            </a:r>
            <a:r>
              <a:rPr sz="1950" spc="157" baseline="4273" dirty="0">
                <a:latin typeface="Calibri"/>
                <a:cs typeface="Calibri"/>
              </a:rPr>
              <a:t>Sud</a:t>
            </a:r>
            <a:r>
              <a:rPr sz="1950" spc="225" baseline="4273" dirty="0">
                <a:latin typeface="Calibri"/>
                <a:cs typeface="Calibri"/>
              </a:rPr>
              <a:t>e</a:t>
            </a:r>
            <a:r>
              <a:rPr sz="1950" spc="127" baseline="4273" dirty="0">
                <a:latin typeface="Calibri"/>
                <a:cs typeface="Calibri"/>
              </a:rPr>
              <a:t>s</a:t>
            </a:r>
            <a:r>
              <a:rPr sz="1950" spc="120" baseline="4273" dirty="0">
                <a:latin typeface="Calibri"/>
                <a:cs typeface="Calibri"/>
              </a:rPr>
              <a:t>te</a:t>
            </a:r>
            <a:r>
              <a:rPr sz="1950" baseline="4273" dirty="0">
                <a:latin typeface="Calibri"/>
                <a:cs typeface="Calibri"/>
              </a:rPr>
              <a:t>	</a:t>
            </a:r>
            <a:r>
              <a:rPr sz="1300" spc="65" dirty="0">
                <a:latin typeface="Calibri"/>
                <a:cs typeface="Calibri"/>
              </a:rPr>
              <a:t>I</a:t>
            </a:r>
            <a:r>
              <a:rPr sz="1300" spc="110" dirty="0">
                <a:latin typeface="Calibri"/>
                <a:cs typeface="Calibri"/>
              </a:rPr>
              <a:t>nd</a:t>
            </a:r>
            <a:r>
              <a:rPr sz="1300" spc="95" dirty="0">
                <a:latin typeface="Calibri"/>
                <a:cs typeface="Calibri"/>
              </a:rPr>
              <a:t>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3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  <a:tabLst>
                <a:tab pos="2746375" algn="l"/>
                <a:tab pos="3687445" algn="l"/>
                <a:tab pos="5085715" algn="l"/>
                <a:tab pos="6255385" algn="l"/>
                <a:tab pos="8811260" algn="l"/>
              </a:tabLst>
            </a:pPr>
            <a:r>
              <a:rPr sz="1300" spc="140" dirty="0">
                <a:latin typeface="Calibri"/>
                <a:cs typeface="Calibri"/>
              </a:rPr>
              <a:t>A</a:t>
            </a:r>
            <a:r>
              <a:rPr sz="1300" spc="100" dirty="0">
                <a:latin typeface="Calibri"/>
                <a:cs typeface="Calibri"/>
              </a:rPr>
              <a:t>f</a:t>
            </a:r>
            <a:r>
              <a:rPr sz="1300" spc="85" dirty="0">
                <a:latin typeface="Calibri"/>
                <a:cs typeface="Calibri"/>
              </a:rPr>
              <a:t>g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85" dirty="0">
                <a:latin typeface="Calibri"/>
                <a:cs typeface="Calibri"/>
              </a:rPr>
              <a:t>s</a:t>
            </a:r>
            <a:r>
              <a:rPr sz="1300" spc="65" dirty="0">
                <a:latin typeface="Calibri"/>
                <a:cs typeface="Calibri"/>
              </a:rPr>
              <a:t>t</a:t>
            </a:r>
            <a:r>
              <a:rPr sz="1300" spc="70" dirty="0">
                <a:latin typeface="Calibri"/>
                <a:cs typeface="Calibri"/>
              </a:rPr>
              <a:t>á</a:t>
            </a:r>
            <a:r>
              <a:rPr sz="1300" spc="105" dirty="0">
                <a:latin typeface="Calibri"/>
                <a:cs typeface="Calibri"/>
              </a:rPr>
              <a:t>n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950" spc="209" baseline="4273" dirty="0">
                <a:latin typeface="Calibri"/>
                <a:cs typeface="Calibri"/>
              </a:rPr>
              <a:t>A</a:t>
            </a:r>
            <a:r>
              <a:rPr sz="1950" spc="127" baseline="4273" dirty="0">
                <a:latin typeface="Calibri"/>
                <a:cs typeface="Calibri"/>
              </a:rPr>
              <a:t>s</a:t>
            </a:r>
            <a:r>
              <a:rPr sz="1950" spc="142" baseline="4273" dirty="0">
                <a:latin typeface="Calibri"/>
                <a:cs typeface="Calibri"/>
              </a:rPr>
              <a:t>i</a:t>
            </a:r>
            <a:r>
              <a:rPr sz="1950" spc="112" baseline="4273" dirty="0">
                <a:latin typeface="Calibri"/>
                <a:cs typeface="Calibri"/>
              </a:rPr>
              <a:t>a</a:t>
            </a:r>
            <a:r>
              <a:rPr sz="1950" spc="97" baseline="4273" dirty="0">
                <a:latin typeface="Calibri"/>
                <a:cs typeface="Calibri"/>
              </a:rPr>
              <a:t>t</a:t>
            </a:r>
            <a:r>
              <a:rPr sz="1950" spc="135" baseline="4273" dirty="0">
                <a:latin typeface="Calibri"/>
                <a:cs typeface="Calibri"/>
              </a:rPr>
              <a:t>i</a:t>
            </a:r>
            <a:r>
              <a:rPr sz="1950" spc="67" baseline="4273" dirty="0">
                <a:latin typeface="Calibri"/>
                <a:cs typeface="Calibri"/>
              </a:rPr>
              <a:t>c</a:t>
            </a:r>
            <a:r>
              <a:rPr sz="1950" spc="157" baseline="4273" dirty="0">
                <a:latin typeface="Calibri"/>
                <a:cs typeface="Calibri"/>
              </a:rPr>
              <a:t>o</a:t>
            </a:r>
            <a:r>
              <a:rPr sz="1950" baseline="4273" dirty="0">
                <a:latin typeface="Calibri"/>
                <a:cs typeface="Calibri"/>
              </a:rPr>
              <a:t>	</a:t>
            </a:r>
            <a:r>
              <a:rPr sz="1300" spc="155" dirty="0">
                <a:latin typeface="Calibri"/>
                <a:cs typeface="Calibri"/>
              </a:rPr>
              <a:t>N</a:t>
            </a:r>
            <a:r>
              <a:rPr sz="1300" spc="150" dirty="0">
                <a:latin typeface="Calibri"/>
                <a:cs typeface="Calibri"/>
              </a:rPr>
              <a:t>e</a:t>
            </a:r>
            <a:r>
              <a:rPr sz="1300" spc="110" dirty="0">
                <a:latin typeface="Calibri"/>
                <a:cs typeface="Calibri"/>
              </a:rPr>
              <a:t>p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45" dirty="0">
                <a:latin typeface="Calibri"/>
                <a:cs typeface="Calibri"/>
              </a:rPr>
              <a:t>l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2746375" algn="l"/>
                <a:tab pos="3687445" algn="l"/>
                <a:tab pos="6255385" algn="l"/>
                <a:tab pos="8811260" algn="l"/>
              </a:tabLst>
            </a:pPr>
            <a:r>
              <a:rPr sz="1300" spc="50" dirty="0">
                <a:latin typeface="Calibri"/>
                <a:cs typeface="Calibri"/>
              </a:rPr>
              <a:t>L</a:t>
            </a:r>
            <a:r>
              <a:rPr sz="1300" dirty="0">
                <a:latin typeface="Calibri"/>
                <a:cs typeface="Calibri"/>
              </a:rPr>
              <a:t>í</a:t>
            </a:r>
            <a:r>
              <a:rPr sz="1300" spc="110" dirty="0">
                <a:latin typeface="Calibri"/>
                <a:cs typeface="Calibri"/>
              </a:rPr>
              <a:t>b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10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95" dirty="0">
                <a:latin typeface="Calibri"/>
                <a:cs typeface="Calibri"/>
              </a:rPr>
              <a:t>S</a:t>
            </a:r>
            <a:r>
              <a:rPr sz="1300" spc="45" dirty="0">
                <a:latin typeface="Calibri"/>
                <a:cs typeface="Calibri"/>
              </a:rPr>
              <a:t>ri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50" dirty="0">
                <a:latin typeface="Calibri"/>
                <a:cs typeface="Calibri"/>
              </a:rPr>
              <a:t>L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105" dirty="0">
                <a:latin typeface="Calibri"/>
                <a:cs typeface="Calibri"/>
              </a:rPr>
              <a:t>k</a:t>
            </a:r>
            <a:r>
              <a:rPr sz="1300" spc="95" dirty="0">
                <a:latin typeface="Calibri"/>
                <a:cs typeface="Calibri"/>
              </a:rPr>
              <a:t>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  <a:tabLst>
                <a:tab pos="2656840" algn="l"/>
                <a:tab pos="3687445" algn="l"/>
                <a:tab pos="4602480" algn="l"/>
                <a:tab pos="6255385" algn="l"/>
                <a:tab pos="8811260" algn="l"/>
              </a:tabLst>
            </a:pPr>
            <a:r>
              <a:rPr sz="1300" spc="60" dirty="0">
                <a:latin typeface="Calibri"/>
                <a:cs typeface="Calibri"/>
              </a:rPr>
              <a:t>E</a:t>
            </a:r>
            <a:r>
              <a:rPr sz="1300" spc="85" dirty="0">
                <a:latin typeface="Calibri"/>
                <a:cs typeface="Calibri"/>
              </a:rPr>
              <a:t>s</a:t>
            </a:r>
            <a:r>
              <a:rPr sz="1300" spc="65" dirty="0">
                <a:latin typeface="Calibri"/>
                <a:cs typeface="Calibri"/>
              </a:rPr>
              <a:t>t</a:t>
            </a:r>
            <a:r>
              <a:rPr sz="1300" spc="70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do</a:t>
            </a:r>
            <a:r>
              <a:rPr sz="1300" spc="75" dirty="0">
                <a:latin typeface="Calibri"/>
                <a:cs typeface="Calibri"/>
              </a:rPr>
              <a:t>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65" dirty="0">
                <a:latin typeface="Calibri"/>
                <a:cs typeface="Calibri"/>
              </a:rPr>
              <a:t>U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110" dirty="0">
                <a:latin typeface="Calibri"/>
                <a:cs typeface="Calibri"/>
              </a:rPr>
              <a:t>do</a:t>
            </a:r>
            <a:r>
              <a:rPr sz="1300" spc="75" dirty="0">
                <a:latin typeface="Calibri"/>
                <a:cs typeface="Calibri"/>
              </a:rPr>
              <a:t>s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d</a:t>
            </a:r>
            <a:r>
              <a:rPr sz="1300" spc="100" dirty="0">
                <a:latin typeface="Calibri"/>
                <a:cs typeface="Calibri"/>
              </a:rPr>
              <a:t>e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A</a:t>
            </a:r>
            <a:r>
              <a:rPr sz="1300" spc="160" dirty="0">
                <a:latin typeface="Calibri"/>
                <a:cs typeface="Calibri"/>
              </a:rPr>
              <a:t>m</a:t>
            </a:r>
            <a:r>
              <a:rPr sz="1300" spc="145" dirty="0">
                <a:latin typeface="Calibri"/>
                <a:cs typeface="Calibri"/>
              </a:rPr>
              <a:t>é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45" dirty="0">
                <a:latin typeface="Calibri"/>
                <a:cs typeface="Calibri"/>
              </a:rPr>
              <a:t>c</a:t>
            </a:r>
            <a:r>
              <a:rPr sz="1300" spc="95" dirty="0">
                <a:latin typeface="Calibri"/>
                <a:cs typeface="Calibri"/>
              </a:rPr>
              <a:t>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5</a:t>
            </a:r>
            <a:r>
              <a:rPr sz="1300" spc="100" dirty="0">
                <a:latin typeface="Calibri"/>
                <a:cs typeface="Calibri"/>
              </a:rPr>
              <a:t>3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90" dirty="0">
                <a:latin typeface="Calibri"/>
                <a:cs typeface="Calibri"/>
              </a:rPr>
              <a:t>R</a:t>
            </a:r>
            <a:r>
              <a:rPr sz="1300" spc="150" dirty="0">
                <a:latin typeface="Calibri"/>
                <a:cs typeface="Calibri"/>
              </a:rPr>
              <a:t>e</a:t>
            </a:r>
            <a:r>
              <a:rPr sz="1300" spc="85" dirty="0">
                <a:latin typeface="Calibri"/>
                <a:cs typeface="Calibri"/>
              </a:rPr>
              <a:t>g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110" dirty="0">
                <a:latin typeface="Calibri"/>
                <a:cs typeface="Calibri"/>
              </a:rPr>
              <a:t>ó</a:t>
            </a:r>
            <a:r>
              <a:rPr sz="1300" spc="105" dirty="0">
                <a:latin typeface="Calibri"/>
                <a:cs typeface="Calibri"/>
              </a:rPr>
              <a:t>n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A</a:t>
            </a:r>
            <a:r>
              <a:rPr sz="1300" spc="100" dirty="0">
                <a:latin typeface="Calibri"/>
                <a:cs typeface="Calibri"/>
              </a:rPr>
              <a:t>f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45" dirty="0">
                <a:latin typeface="Calibri"/>
                <a:cs typeface="Calibri"/>
              </a:rPr>
              <a:t>c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95" dirty="0">
                <a:latin typeface="Calibri"/>
                <a:cs typeface="Calibri"/>
              </a:rPr>
              <a:t>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40" dirty="0">
                <a:latin typeface="Calibri"/>
                <a:cs typeface="Calibri"/>
              </a:rPr>
              <a:t>A</a:t>
            </a:r>
            <a:r>
              <a:rPr sz="1300" spc="95" dirty="0">
                <a:latin typeface="Calibri"/>
                <a:cs typeface="Calibri"/>
              </a:rPr>
              <a:t>l</a:t>
            </a:r>
            <a:r>
              <a:rPr sz="1300" spc="85" dirty="0">
                <a:latin typeface="Calibri"/>
                <a:cs typeface="Calibri"/>
              </a:rPr>
              <a:t>g</a:t>
            </a:r>
            <a:r>
              <a:rPr sz="1300" spc="150" dirty="0">
                <a:latin typeface="Calibri"/>
                <a:cs typeface="Calibri"/>
              </a:rPr>
              <a:t>e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95" dirty="0">
                <a:latin typeface="Calibri"/>
                <a:cs typeface="Calibri"/>
              </a:rPr>
              <a:t>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66195" y="2833913"/>
            <a:ext cx="10167620" cy="47117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R="12700" algn="r">
              <a:lnSpc>
                <a:spcPct val="100000"/>
              </a:lnSpc>
              <a:spcBef>
                <a:spcPts val="290"/>
              </a:spcBef>
              <a:tabLst>
                <a:tab pos="3890645" algn="l"/>
                <a:tab pos="4920615" algn="l"/>
                <a:tab pos="7488555" algn="l"/>
                <a:tab pos="9955530" algn="l"/>
              </a:tabLst>
            </a:pPr>
            <a:r>
              <a:rPr sz="1950" spc="135" baseline="4273" dirty="0">
                <a:latin typeface="Calibri"/>
                <a:cs typeface="Calibri"/>
              </a:rPr>
              <a:t>R</a:t>
            </a:r>
            <a:r>
              <a:rPr sz="1950" spc="225" baseline="4273" dirty="0">
                <a:latin typeface="Calibri"/>
                <a:cs typeface="Calibri"/>
              </a:rPr>
              <a:t>e</a:t>
            </a:r>
            <a:r>
              <a:rPr sz="1950" spc="127" baseline="4273" dirty="0">
                <a:latin typeface="Calibri"/>
                <a:cs typeface="Calibri"/>
              </a:rPr>
              <a:t>g</a:t>
            </a:r>
            <a:r>
              <a:rPr sz="1950" spc="142" baseline="4273" dirty="0">
                <a:latin typeface="Calibri"/>
                <a:cs typeface="Calibri"/>
              </a:rPr>
              <a:t>i</a:t>
            </a:r>
            <a:r>
              <a:rPr sz="1950" spc="165" baseline="4273" dirty="0">
                <a:latin typeface="Calibri"/>
                <a:cs typeface="Calibri"/>
              </a:rPr>
              <a:t>ó</a:t>
            </a:r>
            <a:r>
              <a:rPr sz="1950" spc="157" baseline="4273" dirty="0">
                <a:latin typeface="Calibri"/>
                <a:cs typeface="Calibri"/>
              </a:rPr>
              <a:t>n</a:t>
            </a:r>
            <a:r>
              <a:rPr sz="1950" spc="22" baseline="4273" dirty="0">
                <a:latin typeface="Calibri"/>
                <a:cs typeface="Calibri"/>
              </a:rPr>
              <a:t> </a:t>
            </a:r>
            <a:r>
              <a:rPr sz="1950" spc="187" baseline="4273" dirty="0">
                <a:latin typeface="Calibri"/>
                <a:cs typeface="Calibri"/>
              </a:rPr>
              <a:t>P</a:t>
            </a:r>
            <a:r>
              <a:rPr sz="1950" spc="112" baseline="4273" dirty="0">
                <a:latin typeface="Calibri"/>
                <a:cs typeface="Calibri"/>
              </a:rPr>
              <a:t>a</a:t>
            </a:r>
            <a:r>
              <a:rPr sz="1950" spc="67" baseline="4273" dirty="0">
                <a:latin typeface="Calibri"/>
                <a:cs typeface="Calibri"/>
              </a:rPr>
              <a:t>c</a:t>
            </a:r>
            <a:r>
              <a:rPr sz="1950" baseline="4273" dirty="0">
                <a:latin typeface="Calibri"/>
                <a:cs typeface="Calibri"/>
              </a:rPr>
              <a:t>í</a:t>
            </a:r>
            <a:r>
              <a:rPr sz="1950" spc="150" baseline="4273" dirty="0">
                <a:latin typeface="Calibri"/>
                <a:cs typeface="Calibri"/>
              </a:rPr>
              <a:t>f</a:t>
            </a:r>
            <a:r>
              <a:rPr sz="1950" spc="142" baseline="4273" dirty="0">
                <a:latin typeface="Calibri"/>
                <a:cs typeface="Calibri"/>
              </a:rPr>
              <a:t>i</a:t>
            </a:r>
            <a:r>
              <a:rPr sz="1950" spc="67" baseline="4273" dirty="0">
                <a:latin typeface="Calibri"/>
                <a:cs typeface="Calibri"/>
              </a:rPr>
              <a:t>c</a:t>
            </a:r>
            <a:r>
              <a:rPr sz="1950" spc="157" baseline="4273" dirty="0">
                <a:latin typeface="Calibri"/>
                <a:cs typeface="Calibri"/>
              </a:rPr>
              <a:t>o</a:t>
            </a:r>
            <a:r>
              <a:rPr sz="1950" baseline="4273" dirty="0">
                <a:latin typeface="Calibri"/>
                <a:cs typeface="Calibri"/>
              </a:rPr>
              <a:t> </a:t>
            </a:r>
            <a:r>
              <a:rPr sz="1950" spc="-97" baseline="4273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u</a:t>
            </a:r>
            <a:r>
              <a:rPr sz="1300" spc="85" dirty="0">
                <a:latin typeface="Calibri"/>
                <a:cs typeface="Calibri"/>
              </a:rPr>
              <a:t>s</a:t>
            </a:r>
            <a:r>
              <a:rPr sz="1300" spc="65" dirty="0">
                <a:latin typeface="Calibri"/>
                <a:cs typeface="Calibri"/>
              </a:rPr>
              <a:t>t</a:t>
            </a:r>
            <a:r>
              <a:rPr sz="1300" spc="40" dirty="0">
                <a:latin typeface="Calibri"/>
                <a:cs typeface="Calibri"/>
              </a:rPr>
              <a:t>r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95" dirty="0">
                <a:latin typeface="Calibri"/>
                <a:cs typeface="Calibri"/>
              </a:rPr>
              <a:t>lia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2</a:t>
            </a:r>
            <a:r>
              <a:rPr sz="1300" spc="100" dirty="0">
                <a:latin typeface="Calibri"/>
                <a:cs typeface="Calibri"/>
              </a:rPr>
              <a:t>3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90" dirty="0">
                <a:latin typeface="Calibri"/>
                <a:cs typeface="Calibri"/>
              </a:rPr>
              <a:t>R</a:t>
            </a:r>
            <a:r>
              <a:rPr sz="1300" spc="120" dirty="0">
                <a:latin typeface="Calibri"/>
                <a:cs typeface="Calibri"/>
              </a:rPr>
              <a:t>ei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105" dirty="0">
                <a:latin typeface="Calibri"/>
                <a:cs typeface="Calibri"/>
              </a:rPr>
              <a:t>o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65" dirty="0">
                <a:latin typeface="Calibri"/>
                <a:cs typeface="Calibri"/>
              </a:rPr>
              <a:t>U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110" dirty="0">
                <a:latin typeface="Calibri"/>
                <a:cs typeface="Calibri"/>
              </a:rPr>
              <a:t>d</a:t>
            </a:r>
            <a:r>
              <a:rPr sz="1300" spc="10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13</a:t>
            </a:r>
            <a:endParaRPr sz="13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95"/>
              </a:spcBef>
              <a:tabLst>
                <a:tab pos="889635" algn="l"/>
                <a:tab pos="3534410" algn="l"/>
                <a:tab pos="4564380" algn="l"/>
                <a:tab pos="7132955" algn="l"/>
                <a:tab pos="9688830" algn="l"/>
              </a:tabLst>
            </a:pPr>
            <a:r>
              <a:rPr sz="1950" spc="195" baseline="4273" dirty="0">
                <a:latin typeface="Calibri"/>
                <a:cs typeface="Calibri"/>
              </a:rPr>
              <a:t>O</a:t>
            </a:r>
            <a:r>
              <a:rPr sz="1950" spc="225" baseline="4273" dirty="0">
                <a:latin typeface="Calibri"/>
                <a:cs typeface="Calibri"/>
              </a:rPr>
              <a:t>e</a:t>
            </a:r>
            <a:r>
              <a:rPr sz="1950" spc="127" baseline="4273" dirty="0">
                <a:latin typeface="Calibri"/>
                <a:cs typeface="Calibri"/>
              </a:rPr>
              <a:t>s</a:t>
            </a:r>
            <a:r>
              <a:rPr sz="1950" spc="120" baseline="4273" dirty="0">
                <a:latin typeface="Calibri"/>
                <a:cs typeface="Calibri"/>
              </a:rPr>
              <a:t>te</a:t>
            </a:r>
            <a:r>
              <a:rPr sz="1950" baseline="4273" dirty="0">
                <a:latin typeface="Calibri"/>
                <a:cs typeface="Calibri"/>
              </a:rPr>
              <a:t>	</a:t>
            </a:r>
            <a:r>
              <a:rPr sz="1300" spc="80" dirty="0">
                <a:latin typeface="Calibri"/>
                <a:cs typeface="Calibri"/>
              </a:rPr>
              <a:t>M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95" dirty="0">
                <a:latin typeface="Calibri"/>
                <a:cs typeface="Calibri"/>
              </a:rPr>
              <a:t>l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85" dirty="0">
                <a:latin typeface="Calibri"/>
                <a:cs typeface="Calibri"/>
              </a:rPr>
              <a:t>s</a:t>
            </a:r>
            <a:r>
              <a:rPr sz="1300" spc="95" dirty="0">
                <a:latin typeface="Calibri"/>
                <a:cs typeface="Calibri"/>
              </a:rPr>
              <a:t>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2</a:t>
            </a:r>
            <a:r>
              <a:rPr sz="1300" spc="100" dirty="0">
                <a:latin typeface="Calibri"/>
                <a:cs typeface="Calibri"/>
              </a:rPr>
              <a:t>2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90" dirty="0">
                <a:latin typeface="Calibri"/>
                <a:cs typeface="Calibri"/>
              </a:rPr>
              <a:t>R</a:t>
            </a:r>
            <a:r>
              <a:rPr sz="1300" spc="110" dirty="0">
                <a:latin typeface="Calibri"/>
                <a:cs typeface="Calibri"/>
              </a:rPr>
              <a:t>u</a:t>
            </a:r>
            <a:r>
              <a:rPr sz="1300" spc="85" dirty="0">
                <a:latin typeface="Calibri"/>
                <a:cs typeface="Calibri"/>
              </a:rPr>
              <a:t>s</a:t>
            </a:r>
            <a:r>
              <a:rPr sz="1300" spc="95" dirty="0">
                <a:latin typeface="Calibri"/>
                <a:cs typeface="Calibri"/>
              </a:rPr>
              <a:t>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29702" y="5973200"/>
            <a:ext cx="1064260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105" dirty="0">
                <a:latin typeface="Calibri"/>
                <a:cs typeface="Calibri"/>
              </a:rPr>
              <a:t>Región de</a:t>
            </a:r>
            <a:r>
              <a:rPr sz="1300" spc="-9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las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84150" y="4626357"/>
            <a:ext cx="570230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90" dirty="0">
                <a:latin typeface="Calibri"/>
                <a:cs typeface="Calibri"/>
              </a:rPr>
              <a:t>R</a:t>
            </a:r>
            <a:r>
              <a:rPr sz="1300" spc="150" dirty="0">
                <a:latin typeface="Calibri"/>
                <a:cs typeface="Calibri"/>
              </a:rPr>
              <a:t>e</a:t>
            </a:r>
            <a:r>
              <a:rPr sz="1300" spc="85" dirty="0">
                <a:latin typeface="Calibri"/>
                <a:cs typeface="Calibri"/>
              </a:rPr>
              <a:t>g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110" dirty="0">
                <a:latin typeface="Calibri"/>
                <a:cs typeface="Calibri"/>
              </a:rPr>
              <a:t>ó</a:t>
            </a:r>
            <a:r>
              <a:rPr sz="1300" spc="105" dirty="0">
                <a:latin typeface="Calibri"/>
                <a:cs typeface="Calibri"/>
              </a:rPr>
              <a:t>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04299" y="4848758"/>
            <a:ext cx="111569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95" dirty="0">
                <a:latin typeface="Calibri"/>
                <a:cs typeface="Calibri"/>
              </a:rPr>
              <a:t>Mediterráneo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85760" y="5071574"/>
            <a:ext cx="349885" cy="2260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00" spc="60" dirty="0">
                <a:latin typeface="Calibri"/>
                <a:cs typeface="Calibri"/>
              </a:rPr>
              <a:t>E</a:t>
            </a:r>
            <a:r>
              <a:rPr sz="1300" spc="85" dirty="0">
                <a:latin typeface="Calibri"/>
                <a:cs typeface="Calibri"/>
              </a:rPr>
              <a:t>s</a:t>
            </a:r>
            <a:r>
              <a:rPr sz="1300" spc="80" dirty="0">
                <a:latin typeface="Calibri"/>
                <a:cs typeface="Calibri"/>
              </a:rPr>
              <a:t>te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47142" y="1973042"/>
            <a:ext cx="5633085" cy="0"/>
          </a:xfrm>
          <a:custGeom>
            <a:avLst/>
            <a:gdLst/>
            <a:ahLst/>
            <a:cxnLst/>
            <a:rect l="l" t="t" r="r" b="b"/>
            <a:pathLst>
              <a:path w="5633085">
                <a:moveTo>
                  <a:pt x="0" y="0"/>
                </a:moveTo>
                <a:lnTo>
                  <a:pt x="5633005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40791" y="1972968"/>
            <a:ext cx="5646420" cy="0"/>
          </a:xfrm>
          <a:custGeom>
            <a:avLst/>
            <a:gdLst/>
            <a:ahLst/>
            <a:cxnLst/>
            <a:rect l="l" t="t" r="r" b="b"/>
            <a:pathLst>
              <a:path w="5646420">
                <a:moveTo>
                  <a:pt x="0" y="0"/>
                </a:moveTo>
                <a:lnTo>
                  <a:pt x="5645791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47142" y="2195414"/>
            <a:ext cx="5633085" cy="0"/>
          </a:xfrm>
          <a:custGeom>
            <a:avLst/>
            <a:gdLst/>
            <a:ahLst/>
            <a:cxnLst/>
            <a:rect l="l" t="t" r="r" b="b"/>
            <a:pathLst>
              <a:path w="5633085">
                <a:moveTo>
                  <a:pt x="0" y="0"/>
                </a:moveTo>
                <a:lnTo>
                  <a:pt x="5633005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0791" y="2195599"/>
            <a:ext cx="5646420" cy="0"/>
          </a:xfrm>
          <a:custGeom>
            <a:avLst/>
            <a:gdLst/>
            <a:ahLst/>
            <a:cxnLst/>
            <a:rect l="l" t="t" r="r" b="b"/>
            <a:pathLst>
              <a:path w="5646420">
                <a:moveTo>
                  <a:pt x="0" y="0"/>
                </a:moveTo>
                <a:lnTo>
                  <a:pt x="5645791" y="0"/>
                </a:lnTo>
              </a:path>
            </a:pathLst>
          </a:custGeom>
          <a:ln w="11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47142" y="5980348"/>
            <a:ext cx="5633085" cy="0"/>
          </a:xfrm>
          <a:custGeom>
            <a:avLst/>
            <a:gdLst/>
            <a:ahLst/>
            <a:cxnLst/>
            <a:rect l="l" t="t" r="r" b="b"/>
            <a:pathLst>
              <a:path w="5633085">
                <a:moveTo>
                  <a:pt x="0" y="0"/>
                </a:moveTo>
                <a:lnTo>
                  <a:pt x="5633005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40791" y="5980348"/>
            <a:ext cx="5646420" cy="0"/>
          </a:xfrm>
          <a:custGeom>
            <a:avLst/>
            <a:gdLst/>
            <a:ahLst/>
            <a:cxnLst/>
            <a:rect l="l" t="t" r="r" b="b"/>
            <a:pathLst>
              <a:path w="5646420">
                <a:moveTo>
                  <a:pt x="0" y="0"/>
                </a:moveTo>
                <a:lnTo>
                  <a:pt x="5645791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47142" y="6425612"/>
            <a:ext cx="5633085" cy="0"/>
          </a:xfrm>
          <a:custGeom>
            <a:avLst/>
            <a:gdLst/>
            <a:ahLst/>
            <a:cxnLst/>
            <a:rect l="l" t="t" r="r" b="b"/>
            <a:pathLst>
              <a:path w="5633085">
                <a:moveTo>
                  <a:pt x="0" y="0"/>
                </a:moveTo>
                <a:lnTo>
                  <a:pt x="5633005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40791" y="6425612"/>
            <a:ext cx="5646420" cy="0"/>
          </a:xfrm>
          <a:custGeom>
            <a:avLst/>
            <a:gdLst/>
            <a:ahLst/>
            <a:cxnLst/>
            <a:rect l="l" t="t" r="r" b="b"/>
            <a:pathLst>
              <a:path w="5646420">
                <a:moveTo>
                  <a:pt x="0" y="0"/>
                </a:moveTo>
                <a:lnTo>
                  <a:pt x="5645791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083368" y="1973042"/>
            <a:ext cx="5862320" cy="0"/>
          </a:xfrm>
          <a:custGeom>
            <a:avLst/>
            <a:gdLst/>
            <a:ahLst/>
            <a:cxnLst/>
            <a:rect l="l" t="t" r="r" b="b"/>
            <a:pathLst>
              <a:path w="5862320">
                <a:moveTo>
                  <a:pt x="0" y="0"/>
                </a:moveTo>
                <a:lnTo>
                  <a:pt x="5861712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077102" y="1972968"/>
            <a:ext cx="5875020" cy="0"/>
          </a:xfrm>
          <a:custGeom>
            <a:avLst/>
            <a:gdLst/>
            <a:ahLst/>
            <a:cxnLst/>
            <a:rect l="l" t="t" r="r" b="b"/>
            <a:pathLst>
              <a:path w="5875020">
                <a:moveTo>
                  <a:pt x="0" y="0"/>
                </a:moveTo>
                <a:lnTo>
                  <a:pt x="5874414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083368" y="2195414"/>
            <a:ext cx="5862320" cy="0"/>
          </a:xfrm>
          <a:custGeom>
            <a:avLst/>
            <a:gdLst/>
            <a:ahLst/>
            <a:cxnLst/>
            <a:rect l="l" t="t" r="r" b="b"/>
            <a:pathLst>
              <a:path w="5862320">
                <a:moveTo>
                  <a:pt x="0" y="0"/>
                </a:moveTo>
                <a:lnTo>
                  <a:pt x="5861712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077102" y="2195599"/>
            <a:ext cx="5875020" cy="0"/>
          </a:xfrm>
          <a:custGeom>
            <a:avLst/>
            <a:gdLst/>
            <a:ahLst/>
            <a:cxnLst/>
            <a:rect l="l" t="t" r="r" b="b"/>
            <a:pathLst>
              <a:path w="5875020">
                <a:moveTo>
                  <a:pt x="0" y="0"/>
                </a:moveTo>
                <a:lnTo>
                  <a:pt x="5874414" y="0"/>
                </a:lnTo>
              </a:path>
            </a:pathLst>
          </a:custGeom>
          <a:ln w="114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47142" y="3976458"/>
            <a:ext cx="5633085" cy="0"/>
          </a:xfrm>
          <a:custGeom>
            <a:avLst/>
            <a:gdLst/>
            <a:ahLst/>
            <a:cxnLst/>
            <a:rect l="l" t="t" r="r" b="b"/>
            <a:pathLst>
              <a:path w="5633085">
                <a:moveTo>
                  <a:pt x="0" y="0"/>
                </a:moveTo>
                <a:lnTo>
                  <a:pt x="5633005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0791" y="3976532"/>
            <a:ext cx="5646420" cy="0"/>
          </a:xfrm>
          <a:custGeom>
            <a:avLst/>
            <a:gdLst/>
            <a:ahLst/>
            <a:cxnLst/>
            <a:rect l="l" t="t" r="r" b="b"/>
            <a:pathLst>
              <a:path w="5646420">
                <a:moveTo>
                  <a:pt x="0" y="0"/>
                </a:moveTo>
                <a:lnTo>
                  <a:pt x="5645791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083368" y="5089826"/>
            <a:ext cx="5862320" cy="0"/>
          </a:xfrm>
          <a:custGeom>
            <a:avLst/>
            <a:gdLst/>
            <a:ahLst/>
            <a:cxnLst/>
            <a:rect l="l" t="t" r="r" b="b"/>
            <a:pathLst>
              <a:path w="5862320">
                <a:moveTo>
                  <a:pt x="0" y="0"/>
                </a:moveTo>
                <a:lnTo>
                  <a:pt x="5861712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077102" y="5089826"/>
            <a:ext cx="5875020" cy="0"/>
          </a:xfrm>
          <a:custGeom>
            <a:avLst/>
            <a:gdLst/>
            <a:ahLst/>
            <a:cxnLst/>
            <a:rect l="l" t="t" r="r" b="b"/>
            <a:pathLst>
              <a:path w="5875020">
                <a:moveTo>
                  <a:pt x="0" y="0"/>
                </a:moveTo>
                <a:lnTo>
                  <a:pt x="5874414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083368" y="5980348"/>
            <a:ext cx="5862320" cy="0"/>
          </a:xfrm>
          <a:custGeom>
            <a:avLst/>
            <a:gdLst/>
            <a:ahLst/>
            <a:cxnLst/>
            <a:rect l="l" t="t" r="r" b="b"/>
            <a:pathLst>
              <a:path w="5862320">
                <a:moveTo>
                  <a:pt x="0" y="0"/>
                </a:moveTo>
                <a:lnTo>
                  <a:pt x="5861712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077102" y="5980348"/>
            <a:ext cx="5875020" cy="0"/>
          </a:xfrm>
          <a:custGeom>
            <a:avLst/>
            <a:gdLst/>
            <a:ahLst/>
            <a:cxnLst/>
            <a:rect l="l" t="t" r="r" b="b"/>
            <a:pathLst>
              <a:path w="5875020">
                <a:moveTo>
                  <a:pt x="0" y="0"/>
                </a:moveTo>
                <a:lnTo>
                  <a:pt x="5874414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083368" y="6202793"/>
            <a:ext cx="5862320" cy="0"/>
          </a:xfrm>
          <a:custGeom>
            <a:avLst/>
            <a:gdLst/>
            <a:ahLst/>
            <a:cxnLst/>
            <a:rect l="l" t="t" r="r" b="b"/>
            <a:pathLst>
              <a:path w="5862320">
                <a:moveTo>
                  <a:pt x="0" y="0"/>
                </a:moveTo>
                <a:lnTo>
                  <a:pt x="5861712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077102" y="6202793"/>
            <a:ext cx="5875020" cy="0"/>
          </a:xfrm>
          <a:custGeom>
            <a:avLst/>
            <a:gdLst/>
            <a:ahLst/>
            <a:cxnLst/>
            <a:rect l="l" t="t" r="r" b="b"/>
            <a:pathLst>
              <a:path w="5875020">
                <a:moveTo>
                  <a:pt x="0" y="0"/>
                </a:moveTo>
                <a:lnTo>
                  <a:pt x="5874414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083368" y="6425612"/>
            <a:ext cx="5862320" cy="0"/>
          </a:xfrm>
          <a:custGeom>
            <a:avLst/>
            <a:gdLst/>
            <a:ahLst/>
            <a:cxnLst/>
            <a:rect l="l" t="t" r="r" b="b"/>
            <a:pathLst>
              <a:path w="5862320">
                <a:moveTo>
                  <a:pt x="0" y="0"/>
                </a:moveTo>
                <a:lnTo>
                  <a:pt x="5861712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077102" y="6425612"/>
            <a:ext cx="5875020" cy="0"/>
          </a:xfrm>
          <a:custGeom>
            <a:avLst/>
            <a:gdLst/>
            <a:ahLst/>
            <a:cxnLst/>
            <a:rect l="l" t="t" r="r" b="b"/>
            <a:pathLst>
              <a:path w="5875020">
                <a:moveTo>
                  <a:pt x="0" y="0"/>
                </a:moveTo>
                <a:lnTo>
                  <a:pt x="5874414" y="0"/>
                </a:lnTo>
              </a:path>
            </a:pathLst>
          </a:custGeom>
          <a:ln w="11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40791" y="1659635"/>
            <a:ext cx="11841480" cy="307975"/>
          </a:xfrm>
          <a:custGeom>
            <a:avLst/>
            <a:gdLst/>
            <a:ahLst/>
            <a:cxnLst/>
            <a:rect l="l" t="t" r="r" b="b"/>
            <a:pathLst>
              <a:path w="11841480" h="307975">
                <a:moveTo>
                  <a:pt x="0" y="307848"/>
                </a:moveTo>
                <a:lnTo>
                  <a:pt x="11841480" y="307848"/>
                </a:lnTo>
                <a:lnTo>
                  <a:pt x="11841480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1512188" y="1606756"/>
            <a:ext cx="8925560" cy="125285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793115">
              <a:lnSpc>
                <a:spcPct val="100000"/>
              </a:lnSpc>
              <a:spcBef>
                <a:spcPts val="695"/>
              </a:spcBef>
            </a:pPr>
            <a:r>
              <a:rPr sz="1400" b="1" spc="-5" dirty="0">
                <a:solidFill>
                  <a:srgbClr val="001F5F"/>
                </a:solidFill>
                <a:latin typeface="Arial"/>
                <a:cs typeface="Arial"/>
              </a:rPr>
              <a:t>Distribución de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casos en países o </a:t>
            </a:r>
            <a:r>
              <a:rPr sz="1400" b="1" spc="-5" dirty="0">
                <a:solidFill>
                  <a:srgbClr val="001F5F"/>
                </a:solidFill>
                <a:latin typeface="Arial"/>
                <a:cs typeface="Arial"/>
              </a:rPr>
              <a:t>territorios, que reportan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casos </a:t>
            </a:r>
            <a:r>
              <a:rPr sz="1400" b="1" spc="-5" dirty="0">
                <a:solidFill>
                  <a:srgbClr val="001F5F"/>
                </a:solidFill>
                <a:latin typeface="Arial"/>
                <a:cs typeface="Arial"/>
              </a:rPr>
              <a:t>confirmados de</a:t>
            </a:r>
            <a:r>
              <a:rPr sz="1400" b="1" spc="-2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COVID-19</a:t>
            </a:r>
            <a:endParaRPr sz="1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65"/>
              </a:spcBef>
              <a:tabLst>
                <a:tab pos="1499870" algn="l"/>
                <a:tab pos="2275840" algn="l"/>
                <a:tab pos="4055745" algn="l"/>
                <a:tab pos="6089650" algn="l"/>
                <a:tab pos="7501255" algn="l"/>
              </a:tabLst>
            </a:pPr>
            <a:r>
              <a:rPr sz="1300" b="1" spc="100" dirty="0">
                <a:solidFill>
                  <a:srgbClr val="212B35"/>
                </a:solidFill>
                <a:latin typeface="Calibri"/>
                <a:cs typeface="Calibri"/>
              </a:rPr>
              <a:t>P</a:t>
            </a:r>
            <a:r>
              <a:rPr sz="1300" b="1" spc="55" dirty="0">
                <a:solidFill>
                  <a:srgbClr val="212B35"/>
                </a:solidFill>
                <a:latin typeface="Calibri"/>
                <a:cs typeface="Calibri"/>
              </a:rPr>
              <a:t>a</a:t>
            </a:r>
            <a:r>
              <a:rPr sz="1300" b="1" spc="75" dirty="0">
                <a:solidFill>
                  <a:srgbClr val="212B35"/>
                </a:solidFill>
                <a:latin typeface="Calibri"/>
                <a:cs typeface="Calibri"/>
              </a:rPr>
              <a:t>í</a:t>
            </a:r>
            <a:r>
              <a:rPr sz="1300" b="1" spc="80" dirty="0">
                <a:solidFill>
                  <a:srgbClr val="212B35"/>
                </a:solidFill>
                <a:latin typeface="Calibri"/>
                <a:cs typeface="Calibri"/>
              </a:rPr>
              <a:t>s</a:t>
            </a:r>
            <a:r>
              <a:rPr sz="1300" b="1" dirty="0">
                <a:solidFill>
                  <a:srgbClr val="212B35"/>
                </a:solidFill>
                <a:latin typeface="Calibri"/>
                <a:cs typeface="Calibri"/>
              </a:rPr>
              <a:t>	</a:t>
            </a:r>
            <a:r>
              <a:rPr sz="1300" b="1" spc="105" dirty="0">
                <a:solidFill>
                  <a:srgbClr val="212B35"/>
                </a:solidFill>
                <a:latin typeface="Calibri"/>
                <a:cs typeface="Calibri"/>
              </a:rPr>
              <a:t>C</a:t>
            </a:r>
            <a:r>
              <a:rPr sz="1300" b="1" spc="55" dirty="0">
                <a:solidFill>
                  <a:srgbClr val="212B35"/>
                </a:solidFill>
                <a:latin typeface="Calibri"/>
                <a:cs typeface="Calibri"/>
              </a:rPr>
              <a:t>a</a:t>
            </a:r>
            <a:r>
              <a:rPr sz="1300" b="1" spc="80" dirty="0">
                <a:solidFill>
                  <a:srgbClr val="212B35"/>
                </a:solidFill>
                <a:latin typeface="Calibri"/>
                <a:cs typeface="Calibri"/>
              </a:rPr>
              <a:t>s</a:t>
            </a:r>
            <a:r>
              <a:rPr sz="1300" b="1" spc="95" dirty="0">
                <a:solidFill>
                  <a:srgbClr val="212B35"/>
                </a:solidFill>
                <a:latin typeface="Calibri"/>
                <a:cs typeface="Calibri"/>
              </a:rPr>
              <a:t>o</a:t>
            </a:r>
            <a:r>
              <a:rPr sz="1300" b="1" spc="80" dirty="0">
                <a:solidFill>
                  <a:srgbClr val="212B35"/>
                </a:solidFill>
                <a:latin typeface="Calibri"/>
                <a:cs typeface="Calibri"/>
              </a:rPr>
              <a:t>s</a:t>
            </a:r>
            <a:r>
              <a:rPr sz="1300" b="1" dirty="0">
                <a:solidFill>
                  <a:srgbClr val="212B35"/>
                </a:solidFill>
                <a:latin typeface="Calibri"/>
                <a:cs typeface="Calibri"/>
              </a:rPr>
              <a:t>	</a:t>
            </a:r>
            <a:r>
              <a:rPr sz="1300" b="1" spc="75" dirty="0">
                <a:solidFill>
                  <a:srgbClr val="212B35"/>
                </a:solidFill>
                <a:latin typeface="Calibri"/>
                <a:cs typeface="Calibri"/>
              </a:rPr>
              <a:t>D</a:t>
            </a:r>
            <a:r>
              <a:rPr sz="1300" b="1" spc="140" dirty="0">
                <a:solidFill>
                  <a:srgbClr val="212B35"/>
                </a:solidFill>
                <a:latin typeface="Calibri"/>
                <a:cs typeface="Calibri"/>
              </a:rPr>
              <a:t>e</a:t>
            </a:r>
            <a:r>
              <a:rPr sz="1300" b="1" spc="80" dirty="0">
                <a:solidFill>
                  <a:srgbClr val="212B35"/>
                </a:solidFill>
                <a:latin typeface="Calibri"/>
                <a:cs typeface="Calibri"/>
              </a:rPr>
              <a:t>f</a:t>
            </a:r>
            <a:r>
              <a:rPr sz="1300" b="1" spc="95" dirty="0">
                <a:solidFill>
                  <a:srgbClr val="212B35"/>
                </a:solidFill>
                <a:latin typeface="Calibri"/>
                <a:cs typeface="Calibri"/>
              </a:rPr>
              <a:t>un</a:t>
            </a:r>
            <a:r>
              <a:rPr sz="1300" b="1" spc="55" dirty="0">
                <a:solidFill>
                  <a:srgbClr val="212B35"/>
                </a:solidFill>
                <a:latin typeface="Calibri"/>
                <a:cs typeface="Calibri"/>
              </a:rPr>
              <a:t>c</a:t>
            </a:r>
            <a:r>
              <a:rPr sz="1300" b="1" spc="75" dirty="0">
                <a:solidFill>
                  <a:srgbClr val="212B35"/>
                </a:solidFill>
                <a:latin typeface="Calibri"/>
                <a:cs typeface="Calibri"/>
              </a:rPr>
              <a:t>i</a:t>
            </a:r>
            <a:r>
              <a:rPr sz="1300" b="1" spc="95" dirty="0">
                <a:solidFill>
                  <a:srgbClr val="212B35"/>
                </a:solidFill>
                <a:latin typeface="Calibri"/>
                <a:cs typeface="Calibri"/>
              </a:rPr>
              <a:t>on</a:t>
            </a:r>
            <a:r>
              <a:rPr sz="1300" b="1" spc="140" dirty="0">
                <a:solidFill>
                  <a:srgbClr val="212B35"/>
                </a:solidFill>
                <a:latin typeface="Calibri"/>
                <a:cs typeface="Calibri"/>
              </a:rPr>
              <a:t>e</a:t>
            </a:r>
            <a:r>
              <a:rPr sz="1300" b="1" spc="80" dirty="0">
                <a:solidFill>
                  <a:srgbClr val="212B35"/>
                </a:solidFill>
                <a:latin typeface="Calibri"/>
                <a:cs typeface="Calibri"/>
              </a:rPr>
              <a:t>s</a:t>
            </a:r>
            <a:r>
              <a:rPr sz="1300" b="1" dirty="0">
                <a:solidFill>
                  <a:srgbClr val="212B35"/>
                </a:solidFill>
                <a:latin typeface="Calibri"/>
                <a:cs typeface="Calibri"/>
              </a:rPr>
              <a:t>	</a:t>
            </a:r>
            <a:r>
              <a:rPr sz="1300" b="1" spc="55" dirty="0">
                <a:solidFill>
                  <a:srgbClr val="212B35"/>
                </a:solidFill>
                <a:latin typeface="Calibri"/>
                <a:cs typeface="Calibri"/>
              </a:rPr>
              <a:t>T</a:t>
            </a:r>
            <a:r>
              <a:rPr sz="1300" b="1" spc="140" dirty="0">
                <a:solidFill>
                  <a:srgbClr val="212B35"/>
                </a:solidFill>
                <a:latin typeface="Calibri"/>
                <a:cs typeface="Calibri"/>
              </a:rPr>
              <a:t>e</a:t>
            </a:r>
            <a:r>
              <a:rPr sz="1300" b="1" spc="35" dirty="0">
                <a:solidFill>
                  <a:srgbClr val="212B35"/>
                </a:solidFill>
                <a:latin typeface="Calibri"/>
                <a:cs typeface="Calibri"/>
              </a:rPr>
              <a:t>rr</a:t>
            </a:r>
            <a:r>
              <a:rPr sz="1300" b="1" spc="75" dirty="0">
                <a:solidFill>
                  <a:srgbClr val="212B35"/>
                </a:solidFill>
                <a:latin typeface="Calibri"/>
                <a:cs typeface="Calibri"/>
              </a:rPr>
              <a:t>i</a:t>
            </a:r>
            <a:r>
              <a:rPr sz="1300" b="1" spc="45" dirty="0">
                <a:solidFill>
                  <a:srgbClr val="212B35"/>
                </a:solidFill>
                <a:latin typeface="Calibri"/>
                <a:cs typeface="Calibri"/>
              </a:rPr>
              <a:t>t</a:t>
            </a:r>
            <a:r>
              <a:rPr sz="1300" b="1" spc="95" dirty="0">
                <a:solidFill>
                  <a:srgbClr val="212B35"/>
                </a:solidFill>
                <a:latin typeface="Calibri"/>
                <a:cs typeface="Calibri"/>
              </a:rPr>
              <a:t>o</a:t>
            </a:r>
            <a:r>
              <a:rPr sz="1300" b="1" spc="35" dirty="0">
                <a:solidFill>
                  <a:srgbClr val="212B35"/>
                </a:solidFill>
                <a:latin typeface="Calibri"/>
                <a:cs typeface="Calibri"/>
              </a:rPr>
              <a:t>r</a:t>
            </a:r>
            <a:r>
              <a:rPr sz="1300" b="1" spc="75" dirty="0">
                <a:solidFill>
                  <a:srgbClr val="212B35"/>
                </a:solidFill>
                <a:latin typeface="Calibri"/>
                <a:cs typeface="Calibri"/>
              </a:rPr>
              <a:t>i</a:t>
            </a:r>
            <a:r>
              <a:rPr sz="1300" b="1" spc="105" dirty="0">
                <a:solidFill>
                  <a:srgbClr val="212B35"/>
                </a:solidFill>
                <a:latin typeface="Calibri"/>
                <a:cs typeface="Calibri"/>
              </a:rPr>
              <a:t>o</a:t>
            </a:r>
            <a:r>
              <a:rPr sz="1300" b="1" dirty="0">
                <a:solidFill>
                  <a:srgbClr val="212B35"/>
                </a:solidFill>
                <a:latin typeface="Calibri"/>
                <a:cs typeface="Calibri"/>
              </a:rPr>
              <a:t>	</a:t>
            </a:r>
            <a:r>
              <a:rPr sz="1300" b="1" spc="100" dirty="0">
                <a:solidFill>
                  <a:srgbClr val="212B35"/>
                </a:solidFill>
                <a:latin typeface="Calibri"/>
                <a:cs typeface="Calibri"/>
              </a:rPr>
              <a:t>P</a:t>
            </a:r>
            <a:r>
              <a:rPr sz="1300" b="1" spc="55" dirty="0">
                <a:solidFill>
                  <a:srgbClr val="212B35"/>
                </a:solidFill>
                <a:latin typeface="Calibri"/>
                <a:cs typeface="Calibri"/>
              </a:rPr>
              <a:t>a</a:t>
            </a:r>
            <a:r>
              <a:rPr sz="1300" b="1" spc="75" dirty="0">
                <a:solidFill>
                  <a:srgbClr val="212B35"/>
                </a:solidFill>
                <a:latin typeface="Calibri"/>
                <a:cs typeface="Calibri"/>
              </a:rPr>
              <a:t>í</a:t>
            </a:r>
            <a:r>
              <a:rPr sz="1300" b="1" spc="80" dirty="0">
                <a:solidFill>
                  <a:srgbClr val="212B35"/>
                </a:solidFill>
                <a:latin typeface="Calibri"/>
                <a:cs typeface="Calibri"/>
              </a:rPr>
              <a:t>s</a:t>
            </a:r>
            <a:r>
              <a:rPr sz="1300" b="1" dirty="0">
                <a:solidFill>
                  <a:srgbClr val="212B35"/>
                </a:solidFill>
                <a:latin typeface="Calibri"/>
                <a:cs typeface="Calibri"/>
              </a:rPr>
              <a:t>	</a:t>
            </a:r>
            <a:r>
              <a:rPr sz="1300" b="1" spc="105" dirty="0">
                <a:solidFill>
                  <a:srgbClr val="212B35"/>
                </a:solidFill>
                <a:latin typeface="Calibri"/>
                <a:cs typeface="Calibri"/>
              </a:rPr>
              <a:t>C</a:t>
            </a:r>
            <a:r>
              <a:rPr sz="1300" b="1" spc="55" dirty="0">
                <a:solidFill>
                  <a:srgbClr val="212B35"/>
                </a:solidFill>
                <a:latin typeface="Calibri"/>
                <a:cs typeface="Calibri"/>
              </a:rPr>
              <a:t>a</a:t>
            </a:r>
            <a:r>
              <a:rPr sz="1300" b="1" spc="80" dirty="0">
                <a:solidFill>
                  <a:srgbClr val="212B35"/>
                </a:solidFill>
                <a:latin typeface="Calibri"/>
                <a:cs typeface="Calibri"/>
              </a:rPr>
              <a:t>s</a:t>
            </a:r>
            <a:r>
              <a:rPr sz="1300" b="1" spc="95" dirty="0">
                <a:solidFill>
                  <a:srgbClr val="212B35"/>
                </a:solidFill>
                <a:latin typeface="Calibri"/>
                <a:cs typeface="Calibri"/>
              </a:rPr>
              <a:t>o</a:t>
            </a:r>
            <a:r>
              <a:rPr sz="1300" b="1" spc="80" dirty="0">
                <a:solidFill>
                  <a:srgbClr val="212B35"/>
                </a:solidFill>
                <a:latin typeface="Calibri"/>
                <a:cs typeface="Calibri"/>
              </a:rPr>
              <a:t>s</a:t>
            </a:r>
            <a:endParaRPr sz="1300">
              <a:latin typeface="Calibri"/>
              <a:cs typeface="Calibri"/>
            </a:endParaRPr>
          </a:p>
          <a:p>
            <a:pPr marR="16510" algn="r">
              <a:lnSpc>
                <a:spcPct val="100000"/>
              </a:lnSpc>
              <a:spcBef>
                <a:spcPts val="195"/>
              </a:spcBef>
              <a:tabLst>
                <a:tab pos="2466340" algn="l"/>
                <a:tab pos="3636645" algn="l"/>
                <a:tab pos="6242685" algn="l"/>
                <a:tab pos="8620760" algn="l"/>
              </a:tabLst>
            </a:pPr>
            <a:r>
              <a:rPr sz="1300" spc="90" dirty="0">
                <a:latin typeface="Calibri"/>
                <a:cs typeface="Calibri"/>
              </a:rPr>
              <a:t>R</a:t>
            </a:r>
            <a:r>
              <a:rPr sz="1300" spc="150" dirty="0">
                <a:latin typeface="Calibri"/>
                <a:cs typeface="Calibri"/>
              </a:rPr>
              <a:t>e</a:t>
            </a:r>
            <a:r>
              <a:rPr sz="1300" spc="110" dirty="0">
                <a:latin typeface="Calibri"/>
                <a:cs typeface="Calibri"/>
              </a:rPr>
              <a:t>púb</a:t>
            </a:r>
            <a:r>
              <a:rPr sz="1300" spc="95" dirty="0">
                <a:latin typeface="Calibri"/>
                <a:cs typeface="Calibri"/>
              </a:rPr>
              <a:t>lia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d</a:t>
            </a:r>
            <a:r>
              <a:rPr sz="1300" spc="100" dirty="0">
                <a:latin typeface="Calibri"/>
                <a:cs typeface="Calibri"/>
              </a:rPr>
              <a:t>e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C</a:t>
            </a:r>
            <a:r>
              <a:rPr sz="1300" spc="105" dirty="0">
                <a:latin typeface="Calibri"/>
                <a:cs typeface="Calibri"/>
              </a:rPr>
              <a:t>o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150" dirty="0">
                <a:latin typeface="Calibri"/>
                <a:cs typeface="Calibri"/>
              </a:rPr>
              <a:t>e</a:t>
            </a:r>
            <a:r>
              <a:rPr sz="1300" spc="95" dirty="0">
                <a:latin typeface="Calibri"/>
                <a:cs typeface="Calibri"/>
              </a:rPr>
              <a:t>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126</a:t>
            </a:r>
            <a:r>
              <a:rPr sz="1300" spc="100" dirty="0">
                <a:latin typeface="Calibri"/>
                <a:cs typeface="Calibri"/>
              </a:rPr>
              <a:t>1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1</a:t>
            </a:r>
            <a:r>
              <a:rPr sz="1300" spc="100" dirty="0">
                <a:latin typeface="Calibri"/>
                <a:cs typeface="Calibri"/>
              </a:rPr>
              <a:t>2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65" dirty="0">
                <a:latin typeface="Calibri"/>
                <a:cs typeface="Calibri"/>
              </a:rPr>
              <a:t>It</a:t>
            </a:r>
            <a:r>
              <a:rPr sz="1300" spc="70" dirty="0">
                <a:latin typeface="Calibri"/>
                <a:cs typeface="Calibri"/>
              </a:rPr>
              <a:t>a</a:t>
            </a:r>
            <a:r>
              <a:rPr sz="1300" spc="95" dirty="0">
                <a:latin typeface="Calibri"/>
                <a:cs typeface="Calibri"/>
              </a:rPr>
              <a:t>lia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322</a:t>
            </a:r>
            <a:endParaRPr sz="1300">
              <a:latin typeface="Calibri"/>
              <a:cs typeface="Calibri"/>
            </a:endParaRPr>
          </a:p>
          <a:p>
            <a:pPr marR="16510" algn="r">
              <a:lnSpc>
                <a:spcPct val="100000"/>
              </a:lnSpc>
              <a:spcBef>
                <a:spcPts val="190"/>
              </a:spcBef>
              <a:tabLst>
                <a:tab pos="2555240" algn="l"/>
                <a:tab pos="3674745" algn="l"/>
                <a:tab pos="6242685" algn="l"/>
                <a:tab pos="8709660" algn="l"/>
              </a:tabLst>
            </a:pPr>
            <a:r>
              <a:rPr sz="1300" spc="75" dirty="0">
                <a:latin typeface="Calibri"/>
                <a:cs typeface="Calibri"/>
              </a:rPr>
              <a:t>Ja</a:t>
            </a:r>
            <a:r>
              <a:rPr sz="1300" spc="110" dirty="0">
                <a:latin typeface="Calibri"/>
                <a:cs typeface="Calibri"/>
              </a:rPr>
              <a:t>pó</a:t>
            </a:r>
            <a:r>
              <a:rPr sz="1300" spc="105" dirty="0">
                <a:latin typeface="Calibri"/>
                <a:cs typeface="Calibri"/>
              </a:rPr>
              <a:t>n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16</a:t>
            </a:r>
            <a:r>
              <a:rPr sz="1300" spc="100" dirty="0">
                <a:latin typeface="Calibri"/>
                <a:cs typeface="Calibri"/>
              </a:rPr>
              <a:t>4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1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40" dirty="0">
                <a:latin typeface="Calibri"/>
                <a:cs typeface="Calibri"/>
              </a:rPr>
              <a:t>A</a:t>
            </a:r>
            <a:r>
              <a:rPr sz="1300" spc="120" dirty="0">
                <a:latin typeface="Calibri"/>
                <a:cs typeface="Calibri"/>
              </a:rPr>
              <a:t>le</a:t>
            </a:r>
            <a:r>
              <a:rPr sz="1300" spc="160" dirty="0">
                <a:latin typeface="Calibri"/>
                <a:cs typeface="Calibri"/>
              </a:rPr>
              <a:t>m</a:t>
            </a:r>
            <a:r>
              <a:rPr sz="1300" spc="70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95" dirty="0">
                <a:latin typeface="Calibri"/>
                <a:cs typeface="Calibri"/>
              </a:rPr>
              <a:t>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18</a:t>
            </a:r>
            <a:endParaRPr sz="1300">
              <a:latin typeface="Calibri"/>
              <a:cs typeface="Calibri"/>
            </a:endParaRPr>
          </a:p>
          <a:p>
            <a:pPr marR="16510" algn="r">
              <a:lnSpc>
                <a:spcPct val="100000"/>
              </a:lnSpc>
              <a:spcBef>
                <a:spcPts val="195"/>
              </a:spcBef>
              <a:tabLst>
                <a:tab pos="2644140" algn="l"/>
                <a:tab pos="3674745" algn="l"/>
                <a:tab pos="6242685" algn="l"/>
                <a:tab pos="8709660" algn="l"/>
              </a:tabLst>
            </a:pPr>
            <a:r>
              <a:rPr sz="1300" spc="95" dirty="0">
                <a:latin typeface="Calibri"/>
                <a:cs typeface="Calibri"/>
              </a:rPr>
              <a:t>Si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85" dirty="0">
                <a:latin typeface="Calibri"/>
                <a:cs typeface="Calibri"/>
              </a:rPr>
              <a:t>g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pu</a:t>
            </a:r>
            <a:r>
              <a:rPr sz="1300" spc="70" dirty="0">
                <a:latin typeface="Calibri"/>
                <a:cs typeface="Calibri"/>
              </a:rPr>
              <a:t>r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9</a:t>
            </a:r>
            <a:r>
              <a:rPr sz="1300" spc="100" dirty="0">
                <a:latin typeface="Calibri"/>
                <a:cs typeface="Calibri"/>
              </a:rPr>
              <a:t>1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95" dirty="0">
                <a:latin typeface="Calibri"/>
                <a:cs typeface="Calibri"/>
              </a:rPr>
              <a:t>F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45" dirty="0">
                <a:latin typeface="Calibri"/>
                <a:cs typeface="Calibri"/>
              </a:rPr>
              <a:t>c</a:t>
            </a:r>
            <a:r>
              <a:rPr sz="1300" spc="95" dirty="0">
                <a:latin typeface="Calibri"/>
                <a:cs typeface="Calibri"/>
              </a:rPr>
              <a:t>ia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12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33345" y="6120831"/>
            <a:ext cx="9892665" cy="5219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991235" algn="l"/>
                <a:tab pos="3636010" algn="l"/>
                <a:tab pos="4665980" algn="l"/>
                <a:tab pos="5581650" algn="l"/>
                <a:tab pos="7234555" algn="l"/>
                <a:tab pos="9612630" algn="l"/>
              </a:tabLst>
            </a:pPr>
            <a:r>
              <a:rPr sz="1300" spc="140" dirty="0">
                <a:latin typeface="Calibri"/>
                <a:cs typeface="Calibri"/>
              </a:rPr>
              <a:t>A</a:t>
            </a:r>
            <a:r>
              <a:rPr sz="1300" spc="160" dirty="0">
                <a:latin typeface="Calibri"/>
                <a:cs typeface="Calibri"/>
              </a:rPr>
              <a:t>m</a:t>
            </a:r>
            <a:r>
              <a:rPr sz="1300" spc="145" dirty="0">
                <a:latin typeface="Calibri"/>
                <a:cs typeface="Calibri"/>
              </a:rPr>
              <a:t>é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45" dirty="0">
                <a:latin typeface="Calibri"/>
                <a:cs typeface="Calibri"/>
              </a:rPr>
              <a:t>c</a:t>
            </a:r>
            <a:r>
              <a:rPr sz="1300" spc="75" dirty="0">
                <a:latin typeface="Calibri"/>
                <a:cs typeface="Calibri"/>
              </a:rPr>
              <a:t>s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C</a:t>
            </a:r>
            <a:r>
              <a:rPr sz="1300" spc="70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10" dirty="0">
                <a:latin typeface="Calibri"/>
                <a:cs typeface="Calibri"/>
              </a:rPr>
              <a:t>d</a:t>
            </a:r>
            <a:r>
              <a:rPr sz="1300" spc="95" dirty="0">
                <a:latin typeface="Calibri"/>
                <a:cs typeface="Calibri"/>
              </a:rPr>
              <a:t>a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1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0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00" dirty="0">
                <a:latin typeface="Calibri"/>
                <a:cs typeface="Calibri"/>
              </a:rPr>
              <a:t>C</a:t>
            </a:r>
            <a:r>
              <a:rPr sz="1300" spc="40" dirty="0">
                <a:latin typeface="Calibri"/>
                <a:cs typeface="Calibri"/>
              </a:rPr>
              <a:t>r</a:t>
            </a:r>
            <a:r>
              <a:rPr sz="1300" spc="110" dirty="0">
                <a:latin typeface="Calibri"/>
                <a:cs typeface="Calibri"/>
              </a:rPr>
              <a:t>u</a:t>
            </a:r>
            <a:r>
              <a:rPr sz="1300" spc="45" dirty="0">
                <a:latin typeface="Calibri"/>
                <a:cs typeface="Calibri"/>
              </a:rPr>
              <a:t>c</a:t>
            </a:r>
            <a:r>
              <a:rPr sz="1300" spc="150" dirty="0">
                <a:latin typeface="Calibri"/>
                <a:cs typeface="Calibri"/>
              </a:rPr>
              <a:t>e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105" dirty="0">
                <a:latin typeface="Calibri"/>
                <a:cs typeface="Calibri"/>
              </a:rPr>
              <a:t>o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80" dirty="0">
                <a:latin typeface="Calibri"/>
                <a:cs typeface="Calibri"/>
              </a:rPr>
              <a:t>"</a:t>
            </a:r>
            <a:r>
              <a:rPr sz="1300" spc="95" dirty="0">
                <a:latin typeface="Calibri"/>
                <a:cs typeface="Calibri"/>
              </a:rPr>
              <a:t>Di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130" dirty="0">
                <a:latin typeface="Calibri"/>
                <a:cs typeface="Calibri"/>
              </a:rPr>
              <a:t>mo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105" dirty="0">
                <a:latin typeface="Calibri"/>
                <a:cs typeface="Calibri"/>
              </a:rPr>
              <a:t>d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P</a:t>
            </a:r>
            <a:r>
              <a:rPr sz="1300" spc="45" dirty="0">
                <a:latin typeface="Calibri"/>
                <a:cs typeface="Calibri"/>
              </a:rPr>
              <a:t>r</a:t>
            </a:r>
            <a:r>
              <a:rPr sz="1300" spc="95" dirty="0">
                <a:latin typeface="Calibri"/>
                <a:cs typeface="Calibri"/>
              </a:rPr>
              <a:t>i</a:t>
            </a:r>
            <a:r>
              <a:rPr sz="1300" spc="110" dirty="0">
                <a:latin typeface="Calibri"/>
                <a:cs typeface="Calibri"/>
              </a:rPr>
              <a:t>n</a:t>
            </a:r>
            <a:r>
              <a:rPr sz="1300" spc="45" dirty="0">
                <a:latin typeface="Calibri"/>
                <a:cs typeface="Calibri"/>
              </a:rPr>
              <a:t>c</a:t>
            </a:r>
            <a:r>
              <a:rPr sz="1300" spc="150" dirty="0">
                <a:latin typeface="Calibri"/>
                <a:cs typeface="Calibri"/>
              </a:rPr>
              <a:t>e</a:t>
            </a:r>
            <a:r>
              <a:rPr sz="1300" spc="85" dirty="0">
                <a:latin typeface="Calibri"/>
                <a:cs typeface="Calibri"/>
              </a:rPr>
              <a:t>ss</a:t>
            </a:r>
            <a:r>
              <a:rPr sz="1300" spc="80" dirty="0">
                <a:latin typeface="Calibri"/>
                <a:cs typeface="Calibri"/>
              </a:rPr>
              <a:t>"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35" dirty="0">
                <a:latin typeface="Calibri"/>
                <a:cs typeface="Calibri"/>
              </a:rPr>
              <a:t>691</a:t>
            </a:r>
            <a:endParaRPr sz="1300">
              <a:latin typeface="Calibri"/>
              <a:cs typeface="Calibri"/>
            </a:endParaRPr>
          </a:p>
          <a:p>
            <a:pPr marL="43815">
              <a:lnSpc>
                <a:spcPct val="100000"/>
              </a:lnSpc>
              <a:spcBef>
                <a:spcPts val="484"/>
              </a:spcBef>
            </a:pPr>
            <a:r>
              <a:rPr sz="1050" u="sng" spc="-5" dirty="0">
                <a:solidFill>
                  <a:srgbClr val="90BA22"/>
                </a:solidFill>
                <a:uFill>
                  <a:solidFill>
                    <a:srgbClr val="90BA22"/>
                  </a:solidFill>
                </a:uFill>
                <a:latin typeface="Corbel"/>
                <a:cs typeface="Corbel"/>
                <a:hlinkClick r:id="rId2"/>
              </a:rPr>
              <a:t>https://www.who.int/docs/default-source/coronaviruse/situation-reports/20200226-sitrep-37-covid-19.pdf?sfvrsn=6126c0a4_2</a:t>
            </a:r>
            <a:endParaRPr sz="105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58951"/>
            <a:ext cx="3444240" cy="5331460"/>
          </a:xfrm>
          <a:custGeom>
            <a:avLst/>
            <a:gdLst/>
            <a:ahLst/>
            <a:cxnLst/>
            <a:rect l="l" t="t" r="r" b="b"/>
            <a:pathLst>
              <a:path w="3444240" h="5331460">
                <a:moveTo>
                  <a:pt x="0" y="5330952"/>
                </a:moveTo>
                <a:lnTo>
                  <a:pt x="3444240" y="5330952"/>
                </a:lnTo>
                <a:lnTo>
                  <a:pt x="3444240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15571" y="758951"/>
            <a:ext cx="376555" cy="5331460"/>
          </a:xfrm>
          <a:custGeom>
            <a:avLst/>
            <a:gdLst/>
            <a:ahLst/>
            <a:cxnLst/>
            <a:rect l="l" t="t" r="r" b="b"/>
            <a:pathLst>
              <a:path w="376554" h="5331460">
                <a:moveTo>
                  <a:pt x="0" y="5330952"/>
                </a:moveTo>
                <a:lnTo>
                  <a:pt x="376427" y="5330952"/>
                </a:lnTo>
                <a:lnTo>
                  <a:pt x="376427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66189" y="1077303"/>
            <a:ext cx="4927267" cy="52593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0415" y="6569761"/>
            <a:ext cx="30740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1F5F"/>
                </a:solidFill>
                <a:latin typeface="Arial"/>
                <a:cs typeface="Arial"/>
              </a:rPr>
              <a:t>Fuente: </a:t>
            </a:r>
            <a:r>
              <a:rPr sz="900" spc="-5" dirty="0">
                <a:solidFill>
                  <a:srgbClr val="001F5F"/>
                </a:solidFill>
                <a:latin typeface="Arial"/>
                <a:cs typeface="Arial"/>
              </a:rPr>
              <a:t>CDC MINSA, </a:t>
            </a:r>
            <a:r>
              <a:rPr sz="900" dirty="0">
                <a:solidFill>
                  <a:srgbClr val="001F5F"/>
                </a:solidFill>
                <a:latin typeface="Arial"/>
                <a:cs typeface="Arial"/>
              </a:rPr>
              <a:t>SIEpi-brotes. </a:t>
            </a:r>
            <a:r>
              <a:rPr sz="900" spc="-5" dirty="0">
                <a:solidFill>
                  <a:srgbClr val="001F5F"/>
                </a:solidFill>
                <a:latin typeface="Arial"/>
                <a:cs typeface="Arial"/>
              </a:rPr>
              <a:t>25/02/2020 </a:t>
            </a:r>
            <a:r>
              <a:rPr sz="900" dirty="0">
                <a:solidFill>
                  <a:srgbClr val="001F5F"/>
                </a:solidFill>
                <a:latin typeface="Arial"/>
                <a:cs typeface="Arial"/>
              </a:rPr>
              <a:t>Corte</a:t>
            </a:r>
            <a:r>
              <a:rPr sz="9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1F5F"/>
                </a:solidFill>
                <a:latin typeface="Arial"/>
                <a:cs typeface="Arial"/>
              </a:rPr>
              <a:t>18.hrs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24683" y="4503420"/>
            <a:ext cx="2676525" cy="6350"/>
          </a:xfrm>
          <a:custGeom>
            <a:avLst/>
            <a:gdLst/>
            <a:ahLst/>
            <a:cxnLst/>
            <a:rect l="l" t="t" r="r" b="b"/>
            <a:pathLst>
              <a:path w="2676525" h="6350">
                <a:moveTo>
                  <a:pt x="0" y="0"/>
                </a:moveTo>
                <a:lnTo>
                  <a:pt x="2676525" y="6349"/>
                </a:lnTo>
              </a:path>
            </a:pathLst>
          </a:custGeom>
          <a:ln w="3175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259569" y="2734437"/>
            <a:ext cx="8794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Nirmala UI"/>
                <a:cs typeface="Nirmala UI"/>
              </a:rPr>
              <a:t>San</a:t>
            </a:r>
            <a:r>
              <a:rPr sz="1400" spc="-65" dirty="0">
                <a:latin typeface="Nirmala UI"/>
                <a:cs typeface="Nirmala UI"/>
              </a:rPr>
              <a:t> </a:t>
            </a:r>
            <a:r>
              <a:rPr sz="1400" dirty="0">
                <a:latin typeface="Nirmala UI"/>
                <a:cs typeface="Nirmala UI"/>
              </a:rPr>
              <a:t>Martín</a:t>
            </a:r>
            <a:endParaRPr sz="1400">
              <a:latin typeface="Nirmala UI"/>
              <a:cs typeface="Nirmala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11282" y="2947797"/>
            <a:ext cx="128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C00000"/>
                </a:solidFill>
                <a:latin typeface="Nirmala UI"/>
                <a:cs typeface="Nirmala UI"/>
              </a:rPr>
              <a:t>1</a:t>
            </a:r>
            <a:endParaRPr sz="1400">
              <a:latin typeface="Nirmala UI"/>
              <a:cs typeface="Nirmala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48127" y="4922520"/>
            <a:ext cx="1860550" cy="8255"/>
          </a:xfrm>
          <a:custGeom>
            <a:avLst/>
            <a:gdLst/>
            <a:ahLst/>
            <a:cxnLst/>
            <a:rect l="l" t="t" r="r" b="b"/>
            <a:pathLst>
              <a:path w="1860550" h="8254">
                <a:moveTo>
                  <a:pt x="0" y="7873"/>
                </a:moveTo>
                <a:lnTo>
                  <a:pt x="1860550" y="0"/>
                </a:lnTo>
              </a:path>
            </a:pathLst>
          </a:custGeom>
          <a:ln w="3175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639681" y="4174058"/>
            <a:ext cx="50038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Nirmala UI"/>
                <a:cs typeface="Nirmala UI"/>
              </a:rPr>
              <a:t>C</a:t>
            </a:r>
            <a:r>
              <a:rPr sz="1400" dirty="0">
                <a:latin typeface="Nirmala UI"/>
                <a:cs typeface="Nirmala UI"/>
              </a:rPr>
              <a:t>usco</a:t>
            </a:r>
            <a:endParaRPr sz="1400">
              <a:latin typeface="Nirmala UI"/>
              <a:cs typeface="Nirmala UI"/>
            </a:endParaRPr>
          </a:p>
          <a:p>
            <a:pPr marR="5080" algn="r">
              <a:lnSpc>
                <a:spcPct val="100000"/>
              </a:lnSpc>
            </a:pPr>
            <a:r>
              <a:rPr sz="1400" b="1" dirty="0">
                <a:solidFill>
                  <a:srgbClr val="C00000"/>
                </a:solidFill>
                <a:latin typeface="Nirmala UI"/>
                <a:cs typeface="Nirmala UI"/>
              </a:rPr>
              <a:t>3</a:t>
            </a:r>
            <a:endParaRPr sz="1400">
              <a:latin typeface="Nirmala UI"/>
              <a:cs typeface="Nirmala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03472" y="5267071"/>
            <a:ext cx="7785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Nirmala UI"/>
                <a:cs typeface="Nirmala UI"/>
              </a:rPr>
              <a:t>A</a:t>
            </a:r>
            <a:r>
              <a:rPr sz="1400" dirty="0">
                <a:latin typeface="Nirmala UI"/>
                <a:cs typeface="Nirmala UI"/>
              </a:rPr>
              <a:t>purím</a:t>
            </a:r>
            <a:r>
              <a:rPr sz="1400" spc="5" dirty="0">
                <a:latin typeface="Nirmala UI"/>
                <a:cs typeface="Nirmala UI"/>
              </a:rPr>
              <a:t>a</a:t>
            </a:r>
            <a:r>
              <a:rPr sz="1400" dirty="0">
                <a:latin typeface="Nirmala UI"/>
                <a:cs typeface="Nirmala UI"/>
              </a:rPr>
              <a:t>c</a:t>
            </a:r>
            <a:endParaRPr sz="1400">
              <a:latin typeface="Nirmala UI"/>
              <a:cs typeface="Nirmala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54221" y="5480405"/>
            <a:ext cx="128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C00000"/>
                </a:solidFill>
                <a:latin typeface="Nirmala UI"/>
                <a:cs typeface="Nirmala UI"/>
              </a:rPr>
              <a:t>1</a:t>
            </a:r>
            <a:endParaRPr sz="1400">
              <a:latin typeface="Nirmala UI"/>
              <a:cs typeface="Nirmala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23994" y="5360923"/>
            <a:ext cx="2491105" cy="906144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633095">
              <a:lnSpc>
                <a:spcPct val="100000"/>
              </a:lnSpc>
              <a:spcBef>
                <a:spcPts val="1045"/>
              </a:spcBef>
              <a:tabLst>
                <a:tab pos="2477770" algn="l"/>
              </a:tabLst>
            </a:pPr>
            <a:r>
              <a:rPr sz="1400" u="dash" dirty="0">
                <a:solidFill>
                  <a:srgbClr val="C00000"/>
                </a:solidFill>
                <a:uFill>
                  <a:solidFill>
                    <a:srgbClr val="7E7E7E"/>
                  </a:solidFill>
                </a:uFill>
                <a:latin typeface="Times New Roman"/>
                <a:cs typeface="Times New Roman"/>
              </a:rPr>
              <a:t> 	</a:t>
            </a:r>
            <a:endParaRPr sz="1400">
              <a:latin typeface="Times New Roman"/>
              <a:cs typeface="Times New Roman"/>
            </a:endParaRPr>
          </a:p>
          <a:p>
            <a:pPr marR="1756410" algn="r">
              <a:lnSpc>
                <a:spcPct val="100000"/>
              </a:lnSpc>
              <a:spcBef>
                <a:spcPts val="944"/>
              </a:spcBef>
            </a:pPr>
            <a:r>
              <a:rPr sz="1400" spc="-10" dirty="0">
                <a:latin typeface="Nirmala UI"/>
                <a:cs typeface="Nirmala UI"/>
              </a:rPr>
              <a:t>A</a:t>
            </a:r>
            <a:r>
              <a:rPr sz="1400" dirty="0">
                <a:latin typeface="Nirmala UI"/>
                <a:cs typeface="Nirmala UI"/>
              </a:rPr>
              <a:t>requ</a:t>
            </a:r>
            <a:r>
              <a:rPr sz="1400" spc="-5" dirty="0">
                <a:latin typeface="Nirmala UI"/>
                <a:cs typeface="Nirmala UI"/>
              </a:rPr>
              <a:t>i</a:t>
            </a:r>
            <a:r>
              <a:rPr sz="1400" dirty="0">
                <a:latin typeface="Nirmala UI"/>
                <a:cs typeface="Nirmala UI"/>
              </a:rPr>
              <a:t>pa</a:t>
            </a:r>
            <a:endParaRPr sz="1400">
              <a:latin typeface="Nirmala UI"/>
              <a:cs typeface="Nirmala UI"/>
            </a:endParaRPr>
          </a:p>
          <a:p>
            <a:pPr marR="1755139" algn="r">
              <a:lnSpc>
                <a:spcPct val="100000"/>
              </a:lnSpc>
            </a:pPr>
            <a:r>
              <a:rPr sz="1400" b="1" dirty="0">
                <a:solidFill>
                  <a:srgbClr val="C00000"/>
                </a:solidFill>
                <a:latin typeface="Nirmala UI"/>
                <a:cs typeface="Nirmala UI"/>
              </a:rPr>
              <a:t>2</a:t>
            </a:r>
            <a:endParaRPr sz="1400">
              <a:latin typeface="Nirmala UI"/>
              <a:cs typeface="Nirmala U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02608" y="5151120"/>
            <a:ext cx="2676525" cy="0"/>
          </a:xfrm>
          <a:custGeom>
            <a:avLst/>
            <a:gdLst/>
            <a:ahLst/>
            <a:cxnLst/>
            <a:rect l="l" t="t" r="r" b="b"/>
            <a:pathLst>
              <a:path w="2676525">
                <a:moveTo>
                  <a:pt x="0" y="0"/>
                </a:moveTo>
                <a:lnTo>
                  <a:pt x="2676524" y="0"/>
                </a:lnTo>
              </a:path>
            </a:pathLst>
          </a:custGeom>
          <a:ln w="3175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02608" y="5155691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4">
                <a:moveTo>
                  <a:pt x="0" y="0"/>
                </a:moveTo>
                <a:lnTo>
                  <a:pt x="0" y="147573"/>
                </a:lnTo>
              </a:path>
            </a:pathLst>
          </a:custGeom>
          <a:ln w="3175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57215" y="5687567"/>
            <a:ext cx="0" cy="146050"/>
          </a:xfrm>
          <a:custGeom>
            <a:avLst/>
            <a:gdLst/>
            <a:ahLst/>
            <a:cxnLst/>
            <a:rect l="l" t="t" r="r" b="b"/>
            <a:pathLst>
              <a:path h="146050">
                <a:moveTo>
                  <a:pt x="0" y="0"/>
                </a:moveTo>
                <a:lnTo>
                  <a:pt x="0" y="146049"/>
                </a:lnTo>
              </a:path>
            </a:pathLst>
          </a:custGeom>
          <a:ln w="3175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94447" y="4799076"/>
            <a:ext cx="2675255" cy="0"/>
          </a:xfrm>
          <a:custGeom>
            <a:avLst/>
            <a:gdLst/>
            <a:ahLst/>
            <a:cxnLst/>
            <a:rect l="l" t="t" r="r" b="b"/>
            <a:pathLst>
              <a:path w="2675254">
                <a:moveTo>
                  <a:pt x="0" y="0"/>
                </a:moveTo>
                <a:lnTo>
                  <a:pt x="2674874" y="0"/>
                </a:lnTo>
              </a:path>
            </a:pathLst>
          </a:custGeom>
          <a:ln w="3175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069068" y="4648200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4">
                <a:moveTo>
                  <a:pt x="0" y="0"/>
                </a:moveTo>
                <a:lnTo>
                  <a:pt x="0" y="147574"/>
                </a:lnTo>
              </a:path>
            </a:pathLst>
          </a:custGeom>
          <a:ln w="3175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3483" y="6149340"/>
            <a:ext cx="2006600" cy="0"/>
          </a:xfrm>
          <a:custGeom>
            <a:avLst/>
            <a:gdLst/>
            <a:ahLst/>
            <a:cxnLst/>
            <a:rect l="l" t="t" r="r" b="b"/>
            <a:pathLst>
              <a:path w="2006600">
                <a:moveTo>
                  <a:pt x="0" y="0"/>
                </a:moveTo>
                <a:lnTo>
                  <a:pt x="2006600" y="0"/>
                </a:lnTo>
              </a:path>
            </a:pathLst>
          </a:custGeom>
          <a:ln w="3175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654920" y="5193919"/>
            <a:ext cx="4851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irmala UI"/>
                <a:cs typeface="Nirmala UI"/>
              </a:rPr>
              <a:t>Tacna</a:t>
            </a:r>
            <a:endParaRPr sz="1400">
              <a:latin typeface="Nirmala UI"/>
              <a:cs typeface="Nirmala UI"/>
            </a:endParaRPr>
          </a:p>
          <a:p>
            <a:pPr marR="5080" algn="r">
              <a:lnSpc>
                <a:spcPct val="100000"/>
              </a:lnSpc>
            </a:pPr>
            <a:r>
              <a:rPr sz="1400" b="1" dirty="0">
                <a:solidFill>
                  <a:srgbClr val="C00000"/>
                </a:solidFill>
                <a:latin typeface="Nirmala UI"/>
                <a:cs typeface="Nirmala UI"/>
              </a:rPr>
              <a:t>2</a:t>
            </a:r>
            <a:endParaRPr sz="1400">
              <a:latin typeface="Nirmala UI"/>
              <a:cs typeface="Nirmala U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069068" y="5687567"/>
            <a:ext cx="0" cy="428625"/>
          </a:xfrm>
          <a:custGeom>
            <a:avLst/>
            <a:gdLst/>
            <a:ahLst/>
            <a:cxnLst/>
            <a:rect l="l" t="t" r="r" b="b"/>
            <a:pathLst>
              <a:path h="428625">
                <a:moveTo>
                  <a:pt x="0" y="0"/>
                </a:moveTo>
                <a:lnTo>
                  <a:pt x="0" y="428624"/>
                </a:lnTo>
              </a:path>
            </a:pathLst>
          </a:custGeom>
          <a:ln w="3175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50163" y="342900"/>
            <a:ext cx="11082655" cy="307975"/>
          </a:xfrm>
          <a:prstGeom prst="rect">
            <a:avLst/>
          </a:prstGeom>
          <a:solidFill>
            <a:srgbClr val="535353"/>
          </a:solidFill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INVESTIGACIÓN EPIDEMIOLÓGICA DE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COVID-19, SEGÚN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GERESA/DIRESA/DIRIS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NOTIFICANTE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64463" y="2272283"/>
            <a:ext cx="2854960" cy="861060"/>
          </a:xfrm>
          <a:custGeom>
            <a:avLst/>
            <a:gdLst/>
            <a:ahLst/>
            <a:cxnLst/>
            <a:rect l="l" t="t" r="r" b="b"/>
            <a:pathLst>
              <a:path w="2854960" h="861060">
                <a:moveTo>
                  <a:pt x="0" y="861060"/>
                </a:moveTo>
                <a:lnTo>
                  <a:pt x="2854452" y="861060"/>
                </a:lnTo>
                <a:lnTo>
                  <a:pt x="2854452" y="0"/>
                </a:lnTo>
                <a:lnTo>
                  <a:pt x="0" y="0"/>
                </a:lnTo>
                <a:lnTo>
                  <a:pt x="0" y="86106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64463" y="2272283"/>
            <a:ext cx="2780030" cy="861060"/>
          </a:xfrm>
          <a:prstGeom prst="rect">
            <a:avLst/>
          </a:prstGeom>
          <a:solidFill>
            <a:srgbClr val="DDDDDD"/>
          </a:solidFill>
        </p:spPr>
        <p:txBody>
          <a:bodyPr vert="horz" wrap="square" lIns="0" tIns="40005" rIns="0" bIns="0" rtlCol="0">
            <a:spAutoFit/>
          </a:bodyPr>
          <a:lstStyle/>
          <a:p>
            <a:pPr marL="1054100" marR="297180" indent="-676910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solidFill>
                  <a:srgbClr val="001F5F"/>
                </a:solidFill>
                <a:latin typeface="Arial"/>
                <a:cs typeface="Arial"/>
              </a:rPr>
              <a:t>39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personas investigadas</a:t>
            </a:r>
            <a:r>
              <a:rPr sz="1200" spc="-1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para  COVID-19.</a:t>
            </a:r>
            <a:endParaRPr sz="1200">
              <a:latin typeface="Arial"/>
              <a:cs typeface="Arial"/>
            </a:endParaRPr>
          </a:p>
          <a:p>
            <a:pPr marL="1113790" marR="311785" indent="-680085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36 negativas, 3 pendientes</a:t>
            </a:r>
            <a:r>
              <a:rPr sz="12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de  resultado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51603" y="4876800"/>
            <a:ext cx="134112" cy="92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99176" y="3087623"/>
            <a:ext cx="3743325" cy="0"/>
          </a:xfrm>
          <a:custGeom>
            <a:avLst/>
            <a:gdLst/>
            <a:ahLst/>
            <a:cxnLst/>
            <a:rect l="l" t="t" r="r" b="b"/>
            <a:pathLst>
              <a:path w="3743325">
                <a:moveTo>
                  <a:pt x="0" y="0"/>
                </a:moveTo>
                <a:lnTo>
                  <a:pt x="3743325" y="0"/>
                </a:lnTo>
              </a:path>
            </a:pathLst>
          </a:custGeom>
          <a:ln w="3175">
            <a:solidFill>
              <a:srgbClr val="7E7E7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996439" y="4211827"/>
            <a:ext cx="496570" cy="99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1120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irmala UI"/>
                <a:cs typeface="Nirmala UI"/>
              </a:rPr>
              <a:t>L</a:t>
            </a:r>
            <a:r>
              <a:rPr sz="1400" spc="-10" dirty="0">
                <a:latin typeface="Nirmala UI"/>
                <a:cs typeface="Nirmala UI"/>
              </a:rPr>
              <a:t>i</a:t>
            </a:r>
            <a:r>
              <a:rPr sz="1400" spc="-5" dirty="0">
                <a:latin typeface="Nirmala UI"/>
                <a:cs typeface="Nirmala UI"/>
              </a:rPr>
              <a:t>ma</a:t>
            </a:r>
            <a:endParaRPr sz="1400">
              <a:latin typeface="Nirmala UI"/>
              <a:cs typeface="Nirmala UI"/>
            </a:endParaRPr>
          </a:p>
          <a:p>
            <a:pPr marR="69850" algn="r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solidFill>
                  <a:srgbClr val="C00000"/>
                </a:solidFill>
                <a:latin typeface="Nirmala UI"/>
                <a:cs typeface="Nirmala UI"/>
              </a:rPr>
              <a:t>29</a:t>
            </a:r>
            <a:endParaRPr sz="1400">
              <a:latin typeface="Nirmala UI"/>
              <a:cs typeface="Nirmala UI"/>
            </a:endParaRPr>
          </a:p>
          <a:p>
            <a:pPr marR="6350" algn="r">
              <a:lnSpc>
                <a:spcPct val="100000"/>
              </a:lnSpc>
              <a:spcBef>
                <a:spcPts val="925"/>
              </a:spcBef>
            </a:pPr>
            <a:r>
              <a:rPr sz="1400" spc="-10" dirty="0">
                <a:latin typeface="Nirmala UI"/>
                <a:cs typeface="Nirmala UI"/>
              </a:rPr>
              <a:t>C</a:t>
            </a:r>
            <a:r>
              <a:rPr sz="1400" dirty="0">
                <a:latin typeface="Nirmala UI"/>
                <a:cs typeface="Nirmala UI"/>
              </a:rPr>
              <a:t>a</a:t>
            </a:r>
            <a:r>
              <a:rPr sz="1400" spc="-5" dirty="0">
                <a:latin typeface="Nirmala UI"/>
                <a:cs typeface="Nirmala UI"/>
              </a:rPr>
              <a:t>l</a:t>
            </a:r>
            <a:r>
              <a:rPr sz="1400" spc="-10" dirty="0">
                <a:latin typeface="Nirmala UI"/>
                <a:cs typeface="Nirmala UI"/>
              </a:rPr>
              <a:t>l</a:t>
            </a:r>
            <a:r>
              <a:rPr sz="1400" dirty="0">
                <a:latin typeface="Nirmala UI"/>
                <a:cs typeface="Nirmala UI"/>
              </a:rPr>
              <a:t>ao</a:t>
            </a:r>
            <a:endParaRPr sz="1400">
              <a:latin typeface="Nirmala UI"/>
              <a:cs typeface="Nirmala UI"/>
            </a:endParaRPr>
          </a:p>
          <a:p>
            <a:pPr marR="5080" algn="r">
              <a:lnSpc>
                <a:spcPct val="100000"/>
              </a:lnSpc>
            </a:pPr>
            <a:r>
              <a:rPr sz="1400" b="1" dirty="0">
                <a:solidFill>
                  <a:srgbClr val="C00000"/>
                </a:solidFill>
                <a:latin typeface="Nirmala UI"/>
                <a:cs typeface="Nirmala UI"/>
              </a:rPr>
              <a:t>1</a:t>
            </a:r>
            <a:endParaRPr sz="1400">
              <a:latin typeface="Nirmala UI"/>
              <a:cs typeface="Nirmala U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54151" y="5664708"/>
            <a:ext cx="915924" cy="949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8095" y="650748"/>
            <a:ext cx="10253980" cy="338455"/>
          </a:xfrm>
          <a:custGeom>
            <a:avLst/>
            <a:gdLst/>
            <a:ahLst/>
            <a:cxnLst/>
            <a:rect l="l" t="t" r="r" b="b"/>
            <a:pathLst>
              <a:path w="10253980" h="338455">
                <a:moveTo>
                  <a:pt x="0" y="338327"/>
                </a:moveTo>
                <a:lnTo>
                  <a:pt x="10253472" y="338327"/>
                </a:lnTo>
                <a:lnTo>
                  <a:pt x="10253472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53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3670" y="679449"/>
            <a:ext cx="64027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</a:rPr>
              <a:t>INVESTIGACIÓN </a:t>
            </a:r>
            <a:r>
              <a:rPr sz="1600" spc="-5" dirty="0">
                <a:solidFill>
                  <a:srgbClr val="FFFFFF"/>
                </a:solidFill>
              </a:rPr>
              <a:t>EPIDEMIOLÓGICA </a:t>
            </a:r>
            <a:r>
              <a:rPr sz="1600" spc="-15" dirty="0">
                <a:solidFill>
                  <a:srgbClr val="FFFFFF"/>
                </a:solidFill>
              </a:rPr>
              <a:t>AEROPUERTOS </a:t>
            </a:r>
            <a:r>
              <a:rPr sz="1600" spc="-5" dirty="0">
                <a:solidFill>
                  <a:srgbClr val="FFFFFF"/>
                </a:solidFill>
              </a:rPr>
              <a:t>DE</a:t>
            </a:r>
            <a:r>
              <a:rPr sz="1600" spc="85" dirty="0">
                <a:solidFill>
                  <a:srgbClr val="FFFFFF"/>
                </a:solidFill>
              </a:rPr>
              <a:t> </a:t>
            </a:r>
            <a:r>
              <a:rPr sz="1600" spc="-5" dirty="0">
                <a:solidFill>
                  <a:srgbClr val="FFFFFF"/>
                </a:solidFill>
              </a:rPr>
              <a:t>COVID-19</a:t>
            </a:r>
            <a:endParaRPr sz="1600"/>
          </a:p>
        </p:txBody>
      </p:sp>
      <p:sp>
        <p:nvSpPr>
          <p:cNvPr id="4" name="object 4"/>
          <p:cNvSpPr txBox="1"/>
          <p:nvPr/>
        </p:nvSpPr>
        <p:spPr>
          <a:xfrm>
            <a:off x="1058367" y="6490817"/>
            <a:ext cx="27959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1F5F"/>
                </a:solidFill>
                <a:latin typeface="Arial"/>
                <a:cs typeface="Arial"/>
              </a:rPr>
              <a:t>Fuente: </a:t>
            </a:r>
            <a:r>
              <a:rPr sz="900" spc="-5" dirty="0">
                <a:solidFill>
                  <a:srgbClr val="001F5F"/>
                </a:solidFill>
                <a:latin typeface="Arial"/>
                <a:cs typeface="Arial"/>
              </a:rPr>
              <a:t>Sanidad Aérea Internacional </a:t>
            </a:r>
            <a:r>
              <a:rPr sz="900" dirty="0">
                <a:solidFill>
                  <a:srgbClr val="001F5F"/>
                </a:solidFill>
                <a:latin typeface="Arial"/>
                <a:cs typeface="Arial"/>
              </a:rPr>
              <a:t>– DIRESA</a:t>
            </a:r>
            <a:r>
              <a:rPr sz="9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1F5F"/>
                </a:solidFill>
                <a:latin typeface="Arial"/>
                <a:cs typeface="Arial"/>
              </a:rPr>
              <a:t>Callao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19344" y="5419344"/>
            <a:ext cx="6289675" cy="646430"/>
          </a:xfrm>
          <a:prstGeom prst="rect">
            <a:avLst/>
          </a:prstGeom>
          <a:solidFill>
            <a:srgbClr val="DDDDDD"/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 marR="81915" algn="just">
              <a:lnSpc>
                <a:spcPct val="100000"/>
              </a:lnSpc>
              <a:spcBef>
                <a:spcPts val="335"/>
              </a:spcBef>
            </a:pP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777 </a:t>
            </a:r>
            <a:r>
              <a:rPr sz="1200" spc="-10" dirty="0">
                <a:solidFill>
                  <a:srgbClr val="001F5F"/>
                </a:solidFill>
                <a:latin typeface="Arial"/>
                <a:cs typeface="Arial"/>
              </a:rPr>
              <a:t>viajeros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con </a:t>
            </a:r>
            <a:r>
              <a:rPr sz="1200" spc="-10" dirty="0">
                <a:solidFill>
                  <a:srgbClr val="001F5F"/>
                </a:solidFill>
                <a:latin typeface="Arial"/>
                <a:cs typeface="Arial"/>
              </a:rPr>
              <a:t>viajes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a China, </a:t>
            </a:r>
            <a:r>
              <a:rPr sz="1200" spc="-10" dirty="0">
                <a:solidFill>
                  <a:srgbClr val="001F5F"/>
                </a:solidFill>
                <a:latin typeface="Arial"/>
                <a:cs typeface="Arial"/>
              </a:rPr>
              <a:t>evaluados para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COVID-19, </a:t>
            </a:r>
            <a:r>
              <a:rPr sz="1200" spc="-10" dirty="0">
                <a:solidFill>
                  <a:srgbClr val="001F5F"/>
                </a:solidFill>
                <a:latin typeface="Arial"/>
                <a:cs typeface="Arial"/>
              </a:rPr>
              <a:t>en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el Aeropuerto Internacional  Jorge </a:t>
            </a:r>
            <a:r>
              <a:rPr sz="1200" spc="-10" dirty="0">
                <a:solidFill>
                  <a:srgbClr val="001F5F"/>
                </a:solidFill>
                <a:latin typeface="Arial"/>
                <a:cs typeface="Arial"/>
              </a:rPr>
              <a:t>Chávez </a:t>
            </a:r>
            <a:r>
              <a:rPr sz="1200" dirty="0">
                <a:solidFill>
                  <a:srgbClr val="001F5F"/>
                </a:solidFill>
                <a:latin typeface="Arial"/>
                <a:cs typeface="Arial"/>
              </a:rPr>
              <a:t>–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Callao; </a:t>
            </a:r>
            <a:r>
              <a:rPr sz="1200" spc="-10" dirty="0">
                <a:solidFill>
                  <a:srgbClr val="001F5F"/>
                </a:solidFill>
                <a:latin typeface="Arial"/>
                <a:cs typeface="Arial"/>
              </a:rPr>
              <a:t>776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asintomáticos </a:t>
            </a:r>
            <a:r>
              <a:rPr sz="1200" dirty="0">
                <a:solidFill>
                  <a:srgbClr val="001F5F"/>
                </a:solidFill>
                <a:latin typeface="Arial"/>
                <a:cs typeface="Arial"/>
              </a:rPr>
              <a:t>y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1 trasladado al Hospital Dos </a:t>
            </a:r>
            <a:r>
              <a:rPr sz="1200" spc="-10" dirty="0">
                <a:solidFill>
                  <a:srgbClr val="001F5F"/>
                </a:solidFill>
                <a:latin typeface="Arial"/>
                <a:cs typeface="Arial"/>
              </a:rPr>
              <a:t>de Mayo 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(posteriormente</a:t>
            </a:r>
            <a:r>
              <a:rPr sz="1200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Arial"/>
                <a:cs typeface="Arial"/>
              </a:rPr>
              <a:t>descartado).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391" y="5738266"/>
            <a:ext cx="25914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Viajeros</a:t>
            </a:r>
            <a:r>
              <a:rPr sz="1000" b="1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evaluados</a:t>
            </a:r>
            <a:r>
              <a:rPr sz="1000" b="1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000" b="1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ingresar</a:t>
            </a:r>
            <a:r>
              <a:rPr sz="1000" b="1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000" b="1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Perú</a:t>
            </a:r>
            <a:r>
              <a:rPr sz="1000" b="1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391" y="5890666"/>
            <a:ext cx="26650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por el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Aeropuerto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Internacional Jorge</a:t>
            </a:r>
            <a:r>
              <a:rPr sz="1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7" y="1224889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67025" y="1224889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1537" y="1572996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67025" y="1572996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1537" y="1920976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67025" y="1920976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1537" y="2269083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67025" y="2269083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1537" y="2617063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67025" y="2617063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1537" y="2965043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67025" y="2965043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1537" y="3313150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67025" y="3313150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1537" y="3661130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67025" y="3661130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1537" y="4009110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67025" y="4009110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1537" y="4357217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67025" y="4357217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1537" y="4705197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67025" y="4705197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1537" y="4879187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867025" y="4879187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71537" y="5227294"/>
            <a:ext cx="1995805" cy="174625"/>
          </a:xfrm>
          <a:custGeom>
            <a:avLst/>
            <a:gdLst/>
            <a:ahLst/>
            <a:cxnLst/>
            <a:rect l="l" t="t" r="r" b="b"/>
            <a:pathLst>
              <a:path w="1995805" h="174625">
                <a:moveTo>
                  <a:pt x="0" y="174015"/>
                </a:moveTo>
                <a:lnTo>
                  <a:pt x="1995551" y="174015"/>
                </a:lnTo>
                <a:lnTo>
                  <a:pt x="1995551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67025" y="5227294"/>
            <a:ext cx="1010919" cy="174625"/>
          </a:xfrm>
          <a:custGeom>
            <a:avLst/>
            <a:gdLst/>
            <a:ahLst/>
            <a:cxnLst/>
            <a:rect l="l" t="t" r="r" b="b"/>
            <a:pathLst>
              <a:path w="1010920" h="174625">
                <a:moveTo>
                  <a:pt x="0" y="174015"/>
                </a:moveTo>
                <a:lnTo>
                  <a:pt x="1010729" y="174015"/>
                </a:lnTo>
                <a:lnTo>
                  <a:pt x="1010729" y="0"/>
                </a:lnTo>
                <a:lnTo>
                  <a:pt x="0" y="0"/>
                </a:lnTo>
                <a:lnTo>
                  <a:pt x="0" y="174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871537" y="1044575"/>
          <a:ext cx="4225288" cy="45243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0089"/>
                <a:gridCol w="1016635"/>
                <a:gridCol w="1218564"/>
              </a:tblGrid>
              <a:tr h="173989">
                <a:tc>
                  <a:txBody>
                    <a:bodyPr/>
                    <a:lstStyle/>
                    <a:p>
                      <a:pPr marL="401955">
                        <a:lnSpc>
                          <a:spcPts val="1270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País de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procedencia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2857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7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Nro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2857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7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%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28577"/>
                    </a:solidFill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China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571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386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73.49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4117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Perú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151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43865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19.43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Japón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70"/>
                        </a:lnSpc>
                      </a:pPr>
                      <a:r>
                        <a:rPr sz="1100" b="1" spc="5" dirty="0">
                          <a:latin typeface="Corbel"/>
                          <a:cs typeface="Corbel"/>
                        </a:rPr>
                        <a:t>10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1.29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Francia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8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1.03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Italia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4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0.51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Estados</a:t>
                      </a:r>
                      <a:r>
                        <a:rPr sz="1100" b="1" spc="-30" dirty="0">
                          <a:latin typeface="Corbel"/>
                          <a:cs typeface="Corbel"/>
                        </a:rPr>
                        <a:t> </a:t>
                      </a:r>
                      <a:r>
                        <a:rPr sz="1100" b="1" dirty="0">
                          <a:latin typeface="Corbel"/>
                          <a:cs typeface="Corbel"/>
                        </a:rPr>
                        <a:t>Unidos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4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0.51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</a:tr>
              <a:tr h="174116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Alemania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0.39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Taiwán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0.39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Canadá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0.39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Polonia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2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78790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0.26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Rusia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2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8790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0.26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Irlanda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2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78790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0.26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</a:tr>
              <a:tr h="174116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Inglaterra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2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8790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0.26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Brasil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2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78790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0.26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Ucrania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0.13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Sudáfrica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0.13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Corea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0.13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4117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Lituania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0.13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Australia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0.13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Malasia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0.13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Colombia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0.13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3989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latin typeface="Corbel"/>
                          <a:cs typeface="Corbel"/>
                        </a:rPr>
                        <a:t>Panamá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0.13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4117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Bolivia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0.13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7"/>
                    </a:solidFill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Portugal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1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ts val="1270"/>
                        </a:lnSpc>
                      </a:pPr>
                      <a:r>
                        <a:rPr sz="1100" b="1" dirty="0">
                          <a:latin typeface="Corbel"/>
                          <a:cs typeface="Corbel"/>
                        </a:rPr>
                        <a:t>0.13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marL="8255">
                        <a:lnSpc>
                          <a:spcPts val="1270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Total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28577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27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777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2857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7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100</a:t>
                      </a:r>
                      <a:endParaRPr sz="1100">
                        <a:latin typeface="Corbel"/>
                        <a:cs typeface="Corbe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28577"/>
                    </a:solidFill>
                  </a:tcPr>
                </a:tc>
              </a:tr>
            </a:tbl>
          </a:graphicData>
        </a:graphic>
      </p:graphicFrame>
      <p:sp>
        <p:nvSpPr>
          <p:cNvPr id="35" name="object 35"/>
          <p:cNvSpPr/>
          <p:nvPr/>
        </p:nvSpPr>
        <p:spPr>
          <a:xfrm>
            <a:off x="5499362" y="1931565"/>
            <a:ext cx="6145678" cy="3209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58951"/>
            <a:ext cx="3444240" cy="5331460"/>
          </a:xfrm>
          <a:custGeom>
            <a:avLst/>
            <a:gdLst/>
            <a:ahLst/>
            <a:cxnLst/>
            <a:rect l="l" t="t" r="r" b="b"/>
            <a:pathLst>
              <a:path w="3444240" h="5331460">
                <a:moveTo>
                  <a:pt x="0" y="5330952"/>
                </a:moveTo>
                <a:lnTo>
                  <a:pt x="3444240" y="5330952"/>
                </a:lnTo>
                <a:lnTo>
                  <a:pt x="3444240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40B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15571" y="758951"/>
            <a:ext cx="376555" cy="5331460"/>
          </a:xfrm>
          <a:custGeom>
            <a:avLst/>
            <a:gdLst/>
            <a:ahLst/>
            <a:cxnLst/>
            <a:rect l="l" t="t" r="r" b="b"/>
            <a:pathLst>
              <a:path w="376554" h="5331460">
                <a:moveTo>
                  <a:pt x="0" y="5330952"/>
                </a:moveTo>
                <a:lnTo>
                  <a:pt x="376427" y="5330952"/>
                </a:lnTo>
                <a:lnTo>
                  <a:pt x="376427" y="0"/>
                </a:lnTo>
                <a:lnTo>
                  <a:pt x="0" y="0"/>
                </a:lnTo>
                <a:lnTo>
                  <a:pt x="0" y="5330952"/>
                </a:lnTo>
                <a:close/>
              </a:path>
            </a:pathLst>
          </a:custGeom>
          <a:solidFill>
            <a:srgbClr val="C7C7C7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0080" y="1150619"/>
            <a:ext cx="10911840" cy="5428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" y="3491484"/>
            <a:ext cx="2618231" cy="1286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9150" y="3472434"/>
            <a:ext cx="2656840" cy="1324610"/>
          </a:xfrm>
          <a:custGeom>
            <a:avLst/>
            <a:gdLst/>
            <a:ahLst/>
            <a:cxnLst/>
            <a:rect l="l" t="t" r="r" b="b"/>
            <a:pathLst>
              <a:path w="2656840" h="1324610">
                <a:moveTo>
                  <a:pt x="0" y="1324356"/>
                </a:moveTo>
                <a:lnTo>
                  <a:pt x="2656331" y="1324356"/>
                </a:lnTo>
                <a:lnTo>
                  <a:pt x="2656331" y="0"/>
                </a:lnTo>
                <a:lnTo>
                  <a:pt x="0" y="0"/>
                </a:lnTo>
                <a:lnTo>
                  <a:pt x="0" y="132435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20109" y="4501007"/>
            <a:ext cx="1069975" cy="296545"/>
          </a:xfrm>
          <a:custGeom>
            <a:avLst/>
            <a:gdLst/>
            <a:ahLst/>
            <a:cxnLst/>
            <a:rect l="l" t="t" r="r" b="b"/>
            <a:pathLst>
              <a:path w="1069975" h="296545">
                <a:moveTo>
                  <a:pt x="893500" y="239330"/>
                </a:moveTo>
                <a:lnTo>
                  <a:pt x="881888" y="296164"/>
                </a:lnTo>
                <a:lnTo>
                  <a:pt x="1069466" y="245745"/>
                </a:lnTo>
                <a:lnTo>
                  <a:pt x="1068657" y="245110"/>
                </a:lnTo>
                <a:lnTo>
                  <a:pt x="921765" y="245110"/>
                </a:lnTo>
                <a:lnTo>
                  <a:pt x="893500" y="239330"/>
                </a:lnTo>
                <a:close/>
              </a:path>
              <a:path w="1069975" h="296545">
                <a:moveTo>
                  <a:pt x="905078" y="182667"/>
                </a:moveTo>
                <a:lnTo>
                  <a:pt x="893500" y="239330"/>
                </a:lnTo>
                <a:lnTo>
                  <a:pt x="921765" y="245110"/>
                </a:lnTo>
                <a:lnTo>
                  <a:pt x="933450" y="188468"/>
                </a:lnTo>
                <a:lnTo>
                  <a:pt x="905078" y="182667"/>
                </a:lnTo>
                <a:close/>
              </a:path>
              <a:path w="1069975" h="296545">
                <a:moveTo>
                  <a:pt x="916686" y="125857"/>
                </a:moveTo>
                <a:lnTo>
                  <a:pt x="905078" y="182667"/>
                </a:lnTo>
                <a:lnTo>
                  <a:pt x="933450" y="188468"/>
                </a:lnTo>
                <a:lnTo>
                  <a:pt x="921765" y="245110"/>
                </a:lnTo>
                <a:lnTo>
                  <a:pt x="1068657" y="245110"/>
                </a:lnTo>
                <a:lnTo>
                  <a:pt x="916686" y="125857"/>
                </a:lnTo>
                <a:close/>
              </a:path>
              <a:path w="1069975" h="296545">
                <a:moveTo>
                  <a:pt x="11684" y="0"/>
                </a:moveTo>
                <a:lnTo>
                  <a:pt x="0" y="56642"/>
                </a:lnTo>
                <a:lnTo>
                  <a:pt x="893500" y="239330"/>
                </a:lnTo>
                <a:lnTo>
                  <a:pt x="905078" y="182667"/>
                </a:lnTo>
                <a:lnTo>
                  <a:pt x="1168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93139" y="3429"/>
            <a:ext cx="6160135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  <a:tabLst>
                <a:tab pos="4239260" algn="l"/>
              </a:tabLst>
            </a:pPr>
            <a:r>
              <a:rPr sz="2400" b="1" spc="-55" dirty="0">
                <a:latin typeface="Arial"/>
                <a:cs typeface="Arial"/>
              </a:rPr>
              <a:t>Panorama Epidemiológico </a:t>
            </a:r>
            <a:r>
              <a:rPr sz="2400" b="1" spc="-50" dirty="0">
                <a:latin typeface="Arial"/>
                <a:cs typeface="Arial"/>
              </a:rPr>
              <a:t>DIRIS </a:t>
            </a:r>
            <a:r>
              <a:rPr sz="2400" b="1" spc="-45" dirty="0">
                <a:latin typeface="Arial"/>
                <a:cs typeface="Arial"/>
              </a:rPr>
              <a:t>LIMA</a:t>
            </a:r>
            <a:r>
              <a:rPr sz="2400" b="1" spc="-515" dirty="0">
                <a:latin typeface="Arial"/>
                <a:cs typeface="Arial"/>
              </a:rPr>
              <a:t> </a:t>
            </a:r>
            <a:r>
              <a:rPr sz="2400" b="1" spc="-50" dirty="0">
                <a:latin typeface="Arial"/>
                <a:cs typeface="Arial"/>
              </a:rPr>
              <a:t>ESTE  </a:t>
            </a:r>
            <a:r>
              <a:rPr sz="2400" b="1" spc="-55" dirty="0">
                <a:latin typeface="Arial"/>
                <a:cs typeface="Arial"/>
              </a:rPr>
              <a:t>Investigación</a:t>
            </a:r>
            <a:r>
              <a:rPr sz="2400" b="1" spc="-140" dirty="0">
                <a:latin typeface="Arial"/>
                <a:cs typeface="Arial"/>
              </a:rPr>
              <a:t> </a:t>
            </a:r>
            <a:r>
              <a:rPr sz="2400" b="1" spc="-55" dirty="0">
                <a:latin typeface="Arial"/>
                <a:cs typeface="Arial"/>
              </a:rPr>
              <a:t>Epidemiológica	</a:t>
            </a:r>
            <a:r>
              <a:rPr sz="2400" b="1" spc="-35" dirty="0">
                <a:latin typeface="Arial"/>
                <a:cs typeface="Arial"/>
              </a:rPr>
              <a:t>de </a:t>
            </a:r>
            <a:r>
              <a:rPr sz="2400" b="1" spc="-70" dirty="0">
                <a:latin typeface="Arial"/>
                <a:cs typeface="Arial"/>
              </a:rPr>
              <a:t>COVID-19  </a:t>
            </a:r>
            <a:r>
              <a:rPr sz="2400" b="1" spc="-35" dirty="0">
                <a:latin typeface="Arial"/>
                <a:cs typeface="Arial"/>
              </a:rPr>
              <a:t>al 26 de </a:t>
            </a:r>
            <a:r>
              <a:rPr sz="2400" b="1" spc="-55" dirty="0">
                <a:latin typeface="Arial"/>
                <a:cs typeface="Arial"/>
              </a:rPr>
              <a:t>febrero </a:t>
            </a:r>
            <a:r>
              <a:rPr sz="2400" b="1" spc="-35" dirty="0">
                <a:latin typeface="Arial"/>
                <a:cs typeface="Arial"/>
              </a:rPr>
              <a:t>de</a:t>
            </a:r>
            <a:r>
              <a:rPr sz="2400" b="1" spc="-459" dirty="0">
                <a:latin typeface="Arial"/>
                <a:cs typeface="Arial"/>
              </a:rPr>
              <a:t> </a:t>
            </a:r>
            <a:r>
              <a:rPr sz="2400" b="1" spc="-50" dirty="0">
                <a:latin typeface="Arial"/>
                <a:cs typeface="Arial"/>
              </a:rPr>
              <a:t>2020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8224" y="5701284"/>
            <a:ext cx="915924" cy="950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0BA2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1745</Words>
  <Application>Microsoft Office PowerPoint</Application>
  <PresentationFormat>Panorámica</PresentationFormat>
  <Paragraphs>353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Corbel</vt:lpstr>
      <vt:lpstr>Nirmala UI</vt:lpstr>
      <vt:lpstr>Times New Roman</vt:lpstr>
      <vt:lpstr>Trebuchet MS</vt:lpstr>
      <vt:lpstr>Wingdings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NUEVO CORONAVIRUS "COVID-19"</vt:lpstr>
      <vt:lpstr>Presentación de PowerPoint</vt:lpstr>
      <vt:lpstr>INVESTIGACIÓN EPIDEMIOLÓGICA AEROPUERTOS DE COVID-19</vt:lpstr>
      <vt:lpstr>Presentación de PowerPoint</vt:lpstr>
      <vt:lpstr>Personas Investigadas por COVID-19, en DIRIS Lima Este</vt:lpstr>
      <vt:lpstr>Presentación de PowerPoint</vt:lpstr>
      <vt:lpstr>Coronavirus: Transmisión</vt:lpstr>
      <vt:lpstr>Coronavirus: Tiempo de incubación</vt:lpstr>
      <vt:lpstr>1 metro</vt:lpstr>
      <vt:lpstr>Presentación de PowerPoint</vt:lpstr>
      <vt:lpstr>Capacidad de transmisión de coronavirus 2019-nCoV</vt:lpstr>
      <vt:lpstr>Presentación de PowerPoint</vt:lpstr>
      <vt:lpstr>Acciones del MINSA frene a casos coronavirus 2019-nCoV</vt:lpstr>
      <vt:lpstr>Presentación de PowerPoint</vt:lpstr>
      <vt:lpstr>Acciones del MINSA frene a casos coronavirus 2019-nCoV</vt:lpstr>
      <vt:lpstr>Presentación de PowerPoint</vt:lpstr>
      <vt:lpstr>Presentación de PowerPoint</vt:lpstr>
      <vt:lpstr>Obtención de muestra de Hisopado nasal</vt:lpstr>
      <vt:lpstr>Presentación de PowerPoint</vt:lpstr>
      <vt:lpstr>Conservación y transporte de muestras</vt:lpstr>
      <vt:lpstr>Envio de muestras al INS</vt:lpstr>
      <vt:lpstr>Presentación de PowerPoint</vt:lpstr>
      <vt:lpstr>Síntomas más frecuentes :</vt:lpstr>
      <vt:lpstr>Curso clínico</vt:lpstr>
      <vt:lpstr>Características clínicas COVID 19</vt:lpstr>
      <vt:lpstr>Tratamiento para COVID 19</vt:lpstr>
      <vt:lpstr>Interrupción de la cadena de transmisión</vt:lpstr>
      <vt:lpstr>PRESTACIONES DE SERVICIOS DE SALUD</vt:lpstr>
      <vt:lpstr>Toma de muestra para INS</vt:lpstr>
      <vt:lpstr>MANEJO DE CASOS DE CORONAVIRUS SEGUN  UNIDAD DE INTERVENCIÓN</vt:lpstr>
      <vt:lpstr>HNCH</vt:lpstr>
      <vt:lpstr>UNIDAD DE INTERVENCIÓN INTERMEDIA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de Huaycan</dc:title>
  <dc:creator>Luis Antonio De la Cruz Batallanos</dc:creator>
  <cp:lastModifiedBy>Área de seguridad y salud en el trabajo</cp:lastModifiedBy>
  <cp:revision>2</cp:revision>
  <dcterms:created xsi:type="dcterms:W3CDTF">2020-12-01T18:48:44Z</dcterms:created>
  <dcterms:modified xsi:type="dcterms:W3CDTF">2020-12-01T19:08:33Z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2020-03-02T00:00:00Z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2020-12-01T00:00:00Z</vt:filetime>
  </property>
</Properties>
</file>