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19"/>
  </p:notesMasterIdLst>
  <p:sldIdLst>
    <p:sldId id="256" r:id="rId2"/>
    <p:sldId id="305" r:id="rId3"/>
    <p:sldId id="260" r:id="rId4"/>
    <p:sldId id="263" r:id="rId5"/>
    <p:sldId id="259" r:id="rId6"/>
    <p:sldId id="257" r:id="rId7"/>
    <p:sldId id="314" r:id="rId8"/>
    <p:sldId id="306" r:id="rId9"/>
    <p:sldId id="262" r:id="rId10"/>
    <p:sldId id="307" r:id="rId11"/>
    <p:sldId id="308" r:id="rId12"/>
    <p:sldId id="309" r:id="rId13"/>
    <p:sldId id="264" r:id="rId14"/>
    <p:sldId id="310" r:id="rId15"/>
    <p:sldId id="266" r:id="rId16"/>
    <p:sldId id="311" r:id="rId17"/>
    <p:sldId id="315" r:id="rId18"/>
  </p:sldIdLst>
  <p:sldSz cx="9144000" cy="5143500" type="screen16x9"/>
  <p:notesSz cx="6858000" cy="9144000"/>
  <p:embeddedFontLst>
    <p:embeddedFont>
      <p:font typeface="Abril Fatface" panose="02000503000000020003" pitchFamily="2" charset="77"/>
      <p:regular r:id="rId20"/>
    </p:embeddedFont>
    <p:embeddedFont>
      <p:font typeface="Oxygen Light" panose="02000303000000000000" pitchFamily="2" charset="0"/>
      <p:regular r:id="rId21"/>
      <p:bold r:id="rId22"/>
    </p:embeddedFont>
    <p:embeddedFont>
      <p:font typeface="Quicksand" pitchFamily="2" charset="77"/>
      <p:regular r:id="rId23"/>
      <p:bold r:id="rId24"/>
    </p:embeddedFont>
    <p:embeddedFont>
      <p:font typeface="Saira SemiCondensed Medium" pitchFamily="2" charset="77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5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4BBC4F-EACC-4B27-9207-CB5F8AA082A1}">
  <a:tblStyle styleId="{D54BBC4F-EACC-4B27-9207-CB5F8AA082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45"/>
  </p:normalViewPr>
  <p:slideViewPr>
    <p:cSldViewPr snapToGrid="0">
      <p:cViewPr varScale="1">
        <p:scale>
          <a:sx n="120" d="100"/>
          <a:sy n="120" d="100"/>
        </p:scale>
        <p:origin x="200" y="784"/>
      </p:cViewPr>
      <p:guideLst>
        <p:guide orient="horz" pos="28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00065a858_0_9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00065a858_0_9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408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013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00065a85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600065a85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76e7e05e9_0_17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76e7e05e9_0_17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666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600065a858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600065a858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37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76e7e05e9_0_17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76e7e05e9_0_17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00065a85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00065a85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00065a858_0_9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00065a858_0_9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1032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76e7e05e9_0_17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76e7e05e9_0_17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47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4725" y="400850"/>
            <a:ext cx="8115300" cy="43434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72052" y="1201775"/>
            <a:ext cx="6399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30850" y="3181925"/>
            <a:ext cx="568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720050" y="1371600"/>
            <a:ext cx="77037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arabicPeriod"/>
              <a:defRPr sz="1200">
                <a:solidFill>
                  <a:schemeClr val="accent2"/>
                </a:solidFill>
              </a:defRPr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alphaLcPeriod"/>
              <a:defRPr>
                <a:solidFill>
                  <a:schemeClr val="accent2"/>
                </a:solidFill>
              </a:defRPr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romanLcPeriod"/>
              <a:defRPr>
                <a:solidFill>
                  <a:schemeClr val="accent2"/>
                </a:solidFill>
              </a:defRPr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arabicPeriod"/>
              <a:defRPr>
                <a:solidFill>
                  <a:schemeClr val="accent2"/>
                </a:solidFill>
              </a:defRPr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alphaLcPeriod"/>
              <a:defRPr>
                <a:solidFill>
                  <a:schemeClr val="accent2"/>
                </a:solidFill>
              </a:defRPr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romanLcPeriod"/>
              <a:defRPr>
                <a:solidFill>
                  <a:schemeClr val="accent2"/>
                </a:solidFill>
              </a:defRPr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arabicPeriod"/>
              <a:defRPr>
                <a:solidFill>
                  <a:schemeClr val="accent2"/>
                </a:solidFill>
              </a:defRPr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"/>
              <a:buAutoNum type="alphaLcPeriod"/>
              <a:defRPr>
                <a:solidFill>
                  <a:schemeClr val="accent2"/>
                </a:solidFill>
              </a:defRPr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Font typeface="Muli"/>
              <a:buAutoNum type="romanLcPeriod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/>
          </p:nvPr>
        </p:nvSpPr>
        <p:spPr>
          <a:xfrm>
            <a:off x="939300" y="351842"/>
            <a:ext cx="72654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l="47240" t="1700" r="147" b="49281"/>
          <a:stretch/>
        </p:blipFill>
        <p:spPr>
          <a:xfrm rot="10800000" flipH="1">
            <a:off x="476" y="-1"/>
            <a:ext cx="1544626" cy="1436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5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BIG_NUMBER_1_1_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597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BIG_NUMBER_1_1_3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1870200" y="2127525"/>
            <a:ext cx="5403600" cy="2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3013650" y="2454225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3897150" y="1361375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3013650" y="3216225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996675" y="2313900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IG_NUMBER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2091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3042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35173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36124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58255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59206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BIG_NUMBER_1_2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2"/>
          </p:nvPr>
        </p:nvSpPr>
        <p:spPr>
          <a:xfrm>
            <a:off x="790539" y="18485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771075" y="21325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3"/>
          </p:nvPr>
        </p:nvSpPr>
        <p:spPr>
          <a:xfrm>
            <a:off x="2722896" y="28391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4"/>
          </p:nvPr>
        </p:nvSpPr>
        <p:spPr>
          <a:xfrm>
            <a:off x="2703432" y="31231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ctrTitle" idx="5"/>
          </p:nvPr>
        </p:nvSpPr>
        <p:spPr>
          <a:xfrm>
            <a:off x="4655242" y="18485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6"/>
          </p:nvPr>
        </p:nvSpPr>
        <p:spPr>
          <a:xfrm>
            <a:off x="4635778" y="21325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ctrTitle" idx="7"/>
          </p:nvPr>
        </p:nvSpPr>
        <p:spPr>
          <a:xfrm>
            <a:off x="6587592" y="28391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8"/>
          </p:nvPr>
        </p:nvSpPr>
        <p:spPr>
          <a:xfrm>
            <a:off x="6568128" y="31231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5" r:id="rId9"/>
    <p:sldLayoutId id="2147483666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microsoft.com/office/2007/relationships/hdphoto" Target="../media/hdphoto17.wdp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60.png"/><Relationship Id="rId18" Type="http://schemas.microsoft.com/office/2007/relationships/hdphoto" Target="../media/hdphoto26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microsoft.com/office/2007/relationships/hdphoto" Target="../media/hdphoto23.wdp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6" Type="http://schemas.microsoft.com/office/2007/relationships/hdphoto" Target="../media/hdphoto25.wdp"/><Relationship Id="rId1" Type="http://schemas.openxmlformats.org/officeDocument/2006/relationships/slideLayout" Target="../slideLayouts/slideLayout8.xml"/><Relationship Id="rId6" Type="http://schemas.microsoft.com/office/2007/relationships/hdphoto" Target="../media/hdphoto20.wdp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58.png"/><Relationship Id="rId1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25.png"/><Relationship Id="rId21" Type="http://schemas.openxmlformats.org/officeDocument/2006/relationships/image" Target="../media/image34.png"/><Relationship Id="rId34" Type="http://schemas.microsoft.com/office/2007/relationships/hdphoto" Target="../media/hdphoto16.wdp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3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37.png"/><Relationship Id="rId30" Type="http://schemas.microsoft.com/office/2007/relationships/hdphoto" Target="../media/hdphoto14.wdp"/><Relationship Id="rId8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ctrTitle"/>
          </p:nvPr>
        </p:nvSpPr>
        <p:spPr>
          <a:xfrm>
            <a:off x="1613515" y="1446391"/>
            <a:ext cx="5608060" cy="20244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A1C448"/>
                </a:solidFill>
              </a:rPr>
              <a:t>NUTRICIÓN EN TIEMPOS DE COVID 19</a:t>
            </a:r>
            <a:endParaRPr dirty="0"/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1"/>
          </p:nvPr>
        </p:nvSpPr>
        <p:spPr>
          <a:xfrm>
            <a:off x="5091849" y="3981975"/>
            <a:ext cx="2291764" cy="3921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/>
              <a:t>Lic</a:t>
            </a:r>
            <a:r>
              <a:rPr lang="en" b="1" dirty="0"/>
              <a:t>. Nicole </a:t>
            </a:r>
            <a:r>
              <a:rPr lang="en" b="1" dirty="0" err="1"/>
              <a:t>Jaulis</a:t>
            </a:r>
            <a:r>
              <a:rPr lang="en" b="1" dirty="0"/>
              <a:t> </a:t>
            </a:r>
            <a:r>
              <a:rPr lang="en" b="1" dirty="0" err="1"/>
              <a:t>Aquise</a:t>
            </a:r>
            <a:endParaRPr b="1" dirty="0"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575" y="0"/>
            <a:ext cx="1998375" cy="3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9745" y="2643400"/>
            <a:ext cx="1109925" cy="12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452" y="3981975"/>
            <a:ext cx="1109925" cy="120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55035">
            <a:off x="7066130" y="-826565"/>
            <a:ext cx="2500839" cy="247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369999">
            <a:off x="515588" y="4212270"/>
            <a:ext cx="977225" cy="99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0951" y="-116462"/>
            <a:ext cx="1165324" cy="10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21433">
            <a:off x="-29871" y="1948361"/>
            <a:ext cx="1649503" cy="346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3023" y="3954975"/>
            <a:ext cx="1374378" cy="12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20523" y="1435815"/>
            <a:ext cx="1109925" cy="132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ctrTitle"/>
          </p:nvPr>
        </p:nvSpPr>
        <p:spPr>
          <a:xfrm>
            <a:off x="398352" y="1152573"/>
            <a:ext cx="8166226" cy="11972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4400" dirty="0"/>
              <a:t>Productos de origen animal</a:t>
            </a:r>
            <a:endParaRPr sz="4400" dirty="0"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2399" y="3709754"/>
            <a:ext cx="1670011" cy="17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897150" y="425616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484" y="3166276"/>
            <a:ext cx="2225666" cy="26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5622" y="3564765"/>
            <a:ext cx="1731910" cy="209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3175" y="3768265"/>
            <a:ext cx="1582008" cy="169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7773" y="3709750"/>
            <a:ext cx="1299312" cy="200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3813" y="3662024"/>
            <a:ext cx="1162152" cy="1863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525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body" idx="1"/>
          </p:nvPr>
        </p:nvSpPr>
        <p:spPr>
          <a:xfrm>
            <a:off x="370241" y="220552"/>
            <a:ext cx="2083268" cy="5571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SzPts val="1100"/>
              <a:buNone/>
            </a:pPr>
            <a:r>
              <a:rPr lang="es-PE" sz="1600" dirty="0"/>
              <a:t>Lá</a:t>
            </a:r>
            <a:r>
              <a:rPr lang="es-ES" sz="1600" dirty="0" err="1"/>
              <a:t>cteos</a:t>
            </a:r>
            <a:r>
              <a:rPr lang="es-ES" sz="1600" dirty="0"/>
              <a:t> y huevo 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cxnSp>
        <p:nvCxnSpPr>
          <p:cNvPr id="157" name="Google Shape;157;p24"/>
          <p:cNvCxnSpPr/>
          <p:nvPr/>
        </p:nvCxnSpPr>
        <p:spPr>
          <a:xfrm>
            <a:off x="5499700" y="708750"/>
            <a:ext cx="36867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98" name="Picture 2" descr="Lácteos e higiene del hogar, los productos con mayor demanda online -  DARetail">
            <a:extLst>
              <a:ext uri="{FF2B5EF4-FFF2-40B4-BE49-F238E27FC236}">
                <a16:creationId xmlns:a16="http://schemas.microsoft.com/office/drawing/2014/main" id="{ED4E084C-BA07-E34A-98F2-12181AFCF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0" y="1298732"/>
            <a:ext cx="5006341" cy="281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l huevo: un alimento con muchos beneficios">
            <a:extLst>
              <a:ext uri="{FF2B5EF4-FFF2-40B4-BE49-F238E27FC236}">
                <a16:creationId xmlns:a16="http://schemas.microsoft.com/office/drawing/2014/main" id="{F8DA7530-997D-004C-9EB4-4BB759A4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5" b="89967" l="10000" r="90000">
                        <a14:foregroundMark x1="54667" y1="10033" x2="56667" y2="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0753"/>
            <a:ext cx="1628222" cy="108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é son las carnes magras: beneficios nutritivos y tipos">
            <a:extLst>
              <a:ext uri="{FF2B5EF4-FFF2-40B4-BE49-F238E27FC236}">
                <a16:creationId xmlns:a16="http://schemas.microsoft.com/office/drawing/2014/main" id="{6DA429D9-E820-614A-8534-D4D850130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700" y="777738"/>
            <a:ext cx="2741257" cy="205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Jurel - EcuRed">
            <a:extLst>
              <a:ext uri="{FF2B5EF4-FFF2-40B4-BE49-F238E27FC236}">
                <a16:creationId xmlns:a16="http://schemas.microsoft.com/office/drawing/2014/main" id="{013DD613-B0A8-8843-B7AF-7C278D31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8889" l="2736" r="93921">
                        <a14:foregroundMark x1="9422" y1="61438" x2="5775" y2="62092"/>
                        <a14:foregroundMark x1="7295" y1="85621" x2="7903" y2="84314"/>
                        <a14:foregroundMark x1="2736" y1="62745" x2="4255" y2="64052"/>
                        <a14:foregroundMark x1="93921" y1="43137" x2="88146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91" y="2960690"/>
            <a:ext cx="3169711" cy="147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0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ctrTitle"/>
          </p:nvPr>
        </p:nvSpPr>
        <p:spPr>
          <a:xfrm>
            <a:off x="398352" y="1152573"/>
            <a:ext cx="8166226" cy="11972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4400" dirty="0"/>
              <a:t>Mantenga un adecuado estado de hidratación</a:t>
            </a:r>
            <a:endParaRPr sz="4400" dirty="0"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2399" y="3709754"/>
            <a:ext cx="1670011" cy="17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897150" y="425616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484" y="3166276"/>
            <a:ext cx="2225666" cy="26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5622" y="3564765"/>
            <a:ext cx="1731910" cy="209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3175" y="3768265"/>
            <a:ext cx="1582008" cy="169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7773" y="3709750"/>
            <a:ext cx="1299312" cy="200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3813" y="3662024"/>
            <a:ext cx="1162152" cy="1863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421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8" name="Google Shape;268;p31"/>
          <p:cNvCxnSpPr/>
          <p:nvPr/>
        </p:nvCxnSpPr>
        <p:spPr>
          <a:xfrm>
            <a:off x="2983783" y="695425"/>
            <a:ext cx="61899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194" name="Picture 2" descr="Cómo se deben calcular las porciones para cada comida? | El Comercio">
            <a:extLst>
              <a:ext uri="{FF2B5EF4-FFF2-40B4-BE49-F238E27FC236}">
                <a16:creationId xmlns:a16="http://schemas.microsoft.com/office/drawing/2014/main" id="{E77B26C0-EBD9-3B49-88C6-754272530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9" b="4909"/>
          <a:stretch/>
        </p:blipFill>
        <p:spPr bwMode="auto">
          <a:xfrm>
            <a:off x="184796" y="221953"/>
            <a:ext cx="8640227" cy="480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Google Shape;219;p28"/>
          <p:cNvCxnSpPr/>
          <p:nvPr/>
        </p:nvCxnSpPr>
        <p:spPr>
          <a:xfrm>
            <a:off x="4219950" y="695425"/>
            <a:ext cx="49911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70" name="Picture 2" descr="COMO MEDIR MIS COMIDAS? - PORCIONES ADECUADAS - Las Recetas de Laura">
            <a:extLst>
              <a:ext uri="{FF2B5EF4-FFF2-40B4-BE49-F238E27FC236}">
                <a16:creationId xmlns:a16="http://schemas.microsoft.com/office/drawing/2014/main" id="{1F027D21-8551-EC4C-AE4F-37E776D94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8" y="0"/>
            <a:ext cx="79089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D94E29D-9507-2047-9238-90B5F8E4646F}"/>
              </a:ext>
            </a:extLst>
          </p:cNvPr>
          <p:cNvSpPr/>
          <p:nvPr/>
        </p:nvSpPr>
        <p:spPr>
          <a:xfrm>
            <a:off x="6715500" y="74428"/>
            <a:ext cx="1960667" cy="3296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3268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Picture 2" descr="Porciones y Raciones, ¿es lo mismo? | Maia Orgánicos">
            <a:extLst>
              <a:ext uri="{FF2B5EF4-FFF2-40B4-BE49-F238E27FC236}">
                <a16:creationId xmlns:a16="http://schemas.microsoft.com/office/drawing/2014/main" id="{7514AE95-0289-9749-8F81-247E9373D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0" b="22555" l="55135" r="90000">
                        <a14:foregroundMark x1="77297" y1="4934" x2="62568" y2="15683"/>
                        <a14:foregroundMark x1="59865" y1="5815" x2="83514" y2="15066"/>
                        <a14:foregroundMark x1="89324" y1="15771" x2="85811" y2="8634"/>
                        <a14:foregroundMark x1="85811" y1="8634" x2="77973" y2="5022"/>
                        <a14:foregroundMark x1="77973" y1="5022" x2="55946" y2="3700"/>
                        <a14:foregroundMark x1="55946" y1="3612" x2="55946" y2="18062"/>
                        <a14:foregroundMark x1="66892" y1="3172" x2="79595" y2="3965"/>
                        <a14:foregroundMark x1="79595" y1="3965" x2="84459" y2="6079"/>
                        <a14:foregroundMark x1="84459" y1="6079" x2="88378" y2="12159"/>
                        <a14:foregroundMark x1="86757" y1="7401" x2="88919" y2="14714"/>
                        <a14:foregroundMark x1="88919" y1="14714" x2="87162" y2="18414"/>
                        <a14:foregroundMark x1="83108" y1="4493" x2="87297" y2="7489"/>
                        <a14:foregroundMark x1="87297" y1="7489" x2="88784" y2="13833"/>
                        <a14:foregroundMark x1="90000" y1="11013" x2="90000" y2="14273"/>
                        <a14:foregroundMark x1="56622" y1="21410" x2="73649" y2="21498"/>
                        <a14:foregroundMark x1="73649" y1="21498" x2="80000" y2="21233"/>
                        <a14:foregroundMark x1="80000" y1="21233" x2="86216" y2="19471"/>
                        <a14:foregroundMark x1="55405" y1="18414" x2="55811" y2="21850"/>
                        <a14:foregroundMark x1="55135" y1="22555" x2="55270" y2="2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32" t="2343" r="8347" b="77004"/>
          <a:stretch/>
        </p:blipFill>
        <p:spPr bwMode="auto">
          <a:xfrm>
            <a:off x="2521083" y="80442"/>
            <a:ext cx="2501440" cy="215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8" name="Picture 2" descr="Porciones y Raciones, ¿es lo mismo? | Maia Orgánicos">
            <a:extLst>
              <a:ext uri="{FF2B5EF4-FFF2-40B4-BE49-F238E27FC236}">
                <a16:creationId xmlns:a16="http://schemas.microsoft.com/office/drawing/2014/main" id="{90DEB358-6C7E-A747-8663-44C52E301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03" b="44141" l="65811" r="95946">
                        <a14:foregroundMark x1="85946" y1="28722" x2="78649" y2="28106"/>
                        <a14:foregroundMark x1="78649" y1="28106" x2="72568" y2="28811"/>
                        <a14:foregroundMark x1="72568" y1="28811" x2="68378" y2="31366"/>
                        <a14:foregroundMark x1="68378" y1="31366" x2="67432" y2="34978"/>
                        <a14:foregroundMark x1="67432" y1="34978" x2="71216" y2="41586"/>
                        <a14:foregroundMark x1="71216" y1="41586" x2="83784" y2="44405"/>
                        <a14:foregroundMark x1="83784" y1="44405" x2="84595" y2="44405"/>
                        <a14:foregroundMark x1="65946" y1="33216" x2="65811" y2="37357"/>
                        <a14:foregroundMark x1="65811" y1="37357" x2="67703" y2="40088"/>
                        <a14:foregroundMark x1="92838" y1="28282" x2="90676" y2="26872"/>
                        <a14:foregroundMark x1="92432" y1="27489" x2="91351" y2="26696"/>
                        <a14:foregroundMark x1="82781" y1="26315" x2="79595" y2="26256"/>
                        <a14:foregroundMark x1="89459" y1="26167" x2="86762" y2="26053"/>
                        <a14:foregroundMark x1="84595" y1="26432" x2="86351" y2="26344"/>
                        <a14:foregroundMark x1="82838" y1="30837" x2="70676" y2="30749"/>
                        <a14:foregroundMark x1="76351" y1="34978" x2="73378" y2="34978"/>
                        <a14:backgroundMark x1="83108" y1="25991" x2="84949" y2="26051"/>
                        <a14:backgroundMark x1="68784" y1="42203" x2="66622" y2="44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2" t="24787" b="54248"/>
          <a:stretch/>
        </p:blipFill>
        <p:spPr bwMode="auto">
          <a:xfrm>
            <a:off x="-1838414" y="-4735012"/>
            <a:ext cx="2988289" cy="270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9" name="Picture 2" descr="Porciones y Raciones, ¿es lo mismo? | Maia Orgánicos">
            <a:extLst>
              <a:ext uri="{FF2B5EF4-FFF2-40B4-BE49-F238E27FC236}">
                <a16:creationId xmlns:a16="http://schemas.microsoft.com/office/drawing/2014/main" id="{69963BB9-A5D4-394B-811C-4509614E0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956" b="69075" l="6486" r="33108">
                        <a14:foregroundMark x1="15946" y1="50220" x2="24189" y2="51366"/>
                        <a14:foregroundMark x1="24189" y1="51366" x2="31892" y2="54802"/>
                        <a14:foregroundMark x1="31892" y1="54802" x2="31216" y2="60617"/>
                        <a14:foregroundMark x1="31216" y1="60617" x2="24324" y2="64141"/>
                        <a14:foregroundMark x1="24324" y1="64141" x2="20811" y2="64670"/>
                        <a14:foregroundMark x1="7568" y1="49956" x2="25000" y2="50925"/>
                        <a14:foregroundMark x1="25000" y1="50925" x2="30270" y2="55419"/>
                        <a14:foregroundMark x1="30270" y1="55419" x2="31486" y2="60793"/>
                        <a14:foregroundMark x1="31486" y1="60793" x2="27162" y2="66432"/>
                        <a14:foregroundMark x1="27162" y1="66432" x2="9730" y2="68546"/>
                        <a14:foregroundMark x1="21216" y1="55947" x2="24459" y2="63260"/>
                        <a14:foregroundMark x1="27162" y1="51278" x2="32703" y2="55507"/>
                        <a14:foregroundMark x1="32703" y1="55507" x2="32973" y2="61410"/>
                        <a14:foregroundMark x1="32973" y1="61410" x2="29459" y2="65903"/>
                        <a14:foregroundMark x1="15135" y1="69075" x2="26081" y2="67048"/>
                        <a14:foregroundMark x1="19189" y1="68899" x2="27027" y2="67137"/>
                        <a14:foregroundMark x1="27027" y1="67137" x2="27027" y2="67048"/>
                        <a14:foregroundMark x1="21351" y1="68899" x2="28108" y2="66608"/>
                        <a14:foregroundMark x1="22838" y1="68811" x2="28378" y2="66696"/>
                        <a14:foregroundMark x1="28243" y1="52070" x2="33243" y2="56652"/>
                        <a14:foregroundMark x1="33243" y1="56652" x2="33108" y2="62026"/>
                        <a14:foregroundMark x1="33108" y1="62026" x2="32162" y2="63436"/>
                        <a14:foregroundMark x1="33108" y1="57269" x2="33243" y2="62115"/>
                        <a14:foregroundMark x1="6757" y1="51189" x2="6486" y2="57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8458" r="64532" b="30016"/>
          <a:stretch/>
        </p:blipFill>
        <p:spPr bwMode="auto">
          <a:xfrm>
            <a:off x="0" y="2568490"/>
            <a:ext cx="2467063" cy="25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0" name="Picture 2" descr="Porciones y Raciones, ¿es lo mismo? | Maia Orgánicos">
            <a:extLst>
              <a:ext uri="{FF2B5EF4-FFF2-40B4-BE49-F238E27FC236}">
                <a16:creationId xmlns:a16="http://schemas.microsoft.com/office/drawing/2014/main" id="{EDA14A63-B970-274F-9D0F-0DE93EA2D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344" b="45815" l="2432" r="33919">
                        <a14:foregroundMark x1="14189" y1="27048" x2="25000" y2="28987"/>
                        <a14:foregroundMark x1="25000" y1="28987" x2="29189" y2="30749"/>
                        <a14:foregroundMark x1="29189" y1="30749" x2="29595" y2="37621"/>
                        <a14:foregroundMark x1="29595" y1="37621" x2="28108" y2="41498"/>
                        <a14:foregroundMark x1="28108" y1="41498" x2="27432" y2="42115"/>
                        <a14:foregroundMark x1="20270" y1="44934" x2="31757" y2="37269"/>
                        <a14:foregroundMark x1="32027" y1="33128" x2="32703" y2="36652"/>
                        <a14:foregroundMark x1="32703" y1="36652" x2="31081" y2="40793"/>
                        <a14:foregroundMark x1="31081" y1="40793" x2="28784" y2="42996"/>
                        <a14:foregroundMark x1="7297" y1="39648" x2="7703" y2="43348"/>
                        <a14:foregroundMark x1="16081" y1="44934" x2="27568" y2="43260"/>
                        <a14:foregroundMark x1="27568" y1="43260" x2="28919" y2="42379"/>
                        <a14:foregroundMark x1="20676" y1="41057" x2="18649" y2="43524"/>
                        <a14:foregroundMark x1="15405" y1="26344" x2="20270" y2="26432"/>
                        <a14:foregroundMark x1="20270" y1="26432" x2="29189" y2="28987"/>
                        <a14:foregroundMark x1="29189" y1="28987" x2="33514" y2="35066"/>
                        <a14:foregroundMark x1="33514" y1="35066" x2="33108" y2="38502"/>
                        <a14:foregroundMark x1="33108" y1="38502" x2="31351" y2="41938"/>
                        <a14:foregroundMark x1="31351" y1="41938" x2="30000" y2="42996"/>
                        <a14:foregroundMark x1="22838" y1="26608" x2="27432" y2="27841"/>
                        <a14:foregroundMark x1="27432" y1="27841" x2="34054" y2="34273"/>
                        <a14:foregroundMark x1="34054" y1="34273" x2="34189" y2="37885"/>
                        <a14:foregroundMark x1="34189" y1="37885" x2="33649" y2="39031"/>
                        <a14:foregroundMark x1="29459" y1="29163" x2="33108" y2="32775"/>
                        <a14:foregroundMark x1="29324" y1="28899" x2="33378" y2="32599"/>
                        <a14:foregroundMark x1="28649" y1="28634" x2="33378" y2="32247"/>
                        <a14:foregroundMark x1="27973" y1="27930" x2="33108" y2="31718"/>
                        <a14:foregroundMark x1="29324" y1="43524" x2="23243" y2="43965"/>
                        <a14:foregroundMark x1="23243" y1="43965" x2="19189" y2="45903"/>
                        <a14:foregroundMark x1="19189" y1="45903" x2="16486" y2="45374"/>
                        <a14:foregroundMark x1="7297" y1="26784" x2="6486" y2="26872"/>
                        <a14:foregroundMark x1="8108" y1="26520" x2="6757" y2="26432"/>
                        <a14:foregroundMark x1="9459" y1="26432" x2="7838" y2="26344"/>
                        <a14:foregroundMark x1="3378" y1="34097" x2="2432" y2="3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87" r="64532" b="53688"/>
          <a:stretch/>
        </p:blipFill>
        <p:spPr bwMode="auto">
          <a:xfrm>
            <a:off x="2256751" y="2382140"/>
            <a:ext cx="2765772" cy="25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1" name="Picture 2" descr="Porciones y Raciones, ¿es lo mismo? | Maia Orgánicos">
            <a:extLst>
              <a:ext uri="{FF2B5EF4-FFF2-40B4-BE49-F238E27FC236}">
                <a16:creationId xmlns:a16="http://schemas.microsoft.com/office/drawing/2014/main" id="{E1EFC005-2B19-ED4C-B744-5D9B39C45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48" b="21410" l="15000" r="47838">
                        <a14:foregroundMark x1="45541" y1="4317" x2="26622" y2="4493"/>
                        <a14:foregroundMark x1="26622" y1="4493" x2="21757" y2="6520"/>
                        <a14:foregroundMark x1="21757" y1="6520" x2="18243" y2="14361"/>
                        <a14:foregroundMark x1="18243" y1="14361" x2="21892" y2="18150"/>
                        <a14:foregroundMark x1="21892" y1="18150" x2="27162" y2="20617"/>
                        <a14:foregroundMark x1="27162" y1="20617" x2="37838" y2="21410"/>
                        <a14:foregroundMark x1="37838" y1="21410" x2="45270" y2="21233"/>
                        <a14:foregroundMark x1="45270" y1="21233" x2="47568" y2="21410"/>
                        <a14:foregroundMark x1="43378" y1="3524" x2="23514" y2="4141"/>
                        <a14:foregroundMark x1="23514" y1="4141" x2="19595" y2="6960"/>
                        <a14:foregroundMark x1="19595" y1="6960" x2="17027" y2="10485"/>
                        <a14:foregroundMark x1="17027" y1="10485" x2="17568" y2="14802"/>
                        <a14:foregroundMark x1="17568" y1="14802" x2="20405" y2="18062"/>
                        <a14:foregroundMark x1="44865" y1="3084" x2="24324" y2="3612"/>
                        <a14:foregroundMark x1="24324" y1="3612" x2="19730" y2="6167"/>
                        <a14:foregroundMark x1="19730" y1="6167" x2="16622" y2="10749"/>
                        <a14:foregroundMark x1="16622" y1="10749" x2="17027" y2="15595"/>
                        <a14:foregroundMark x1="17027" y1="15595" x2="20676" y2="19207"/>
                        <a14:foregroundMark x1="15270" y1="9780" x2="15270" y2="13392"/>
                        <a14:foregroundMark x1="15270" y1="13392" x2="17027" y2="17357"/>
                        <a14:foregroundMark x1="17027" y1="17357" x2="21892" y2="20352"/>
                        <a14:foregroundMark x1="47162" y1="3789" x2="45811" y2="17709"/>
                        <a14:foregroundMark x1="47838" y1="3877" x2="46622" y2="15683"/>
                        <a14:foregroundMark x1="47838" y1="3436" x2="46486" y2="3348"/>
                        <a14:foregroundMark x1="47162" y1="14714" x2="47162" y2="17974"/>
                        <a14:foregroundMark x1="47297" y1="14185" x2="47297" y2="16916"/>
                        <a14:foregroundMark x1="47432" y1="14537" x2="47703" y2="16388"/>
                        <a14:foregroundMark x1="42568" y1="5903" x2="37568" y2="7753"/>
                        <a14:foregroundMark x1="37568" y1="7753" x2="36486" y2="8634"/>
                        <a14:foregroundMark x1="34324" y1="5639" x2="35270" y2="10485"/>
                        <a14:foregroundMark x1="35270" y1="10485" x2="40000" y2="14890"/>
                        <a14:foregroundMark x1="40000" y1="14890" x2="41622" y2="15330"/>
                        <a14:foregroundMark x1="45541" y1="6432" x2="36757" y2="13216"/>
                        <a14:foregroundMark x1="36757" y1="13216" x2="35135" y2="16300"/>
                        <a14:foregroundMark x1="34865" y1="6520" x2="34730" y2="15330"/>
                        <a14:foregroundMark x1="34730" y1="15330" x2="33919" y2="16123"/>
                        <a14:foregroundMark x1="40541" y1="5198" x2="43649" y2="15683"/>
                        <a14:foregroundMark x1="41486" y1="4846" x2="43784" y2="12952"/>
                        <a14:foregroundMark x1="43784" y1="12952" x2="44189" y2="13656"/>
                        <a14:foregroundMark x1="35000" y1="5991" x2="39189" y2="7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9" t="2343" r="49430" b="77039"/>
          <a:stretch/>
        </p:blipFill>
        <p:spPr bwMode="auto">
          <a:xfrm>
            <a:off x="1" y="106246"/>
            <a:ext cx="2599408" cy="223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2" name="Picture 2" descr="Porciones y Raciones, ¿es lo mismo? | Maia Orgánicos">
            <a:extLst>
              <a:ext uri="{FF2B5EF4-FFF2-40B4-BE49-F238E27FC236}">
                <a16:creationId xmlns:a16="http://schemas.microsoft.com/office/drawing/2014/main" id="{A9FBA20A-A08B-FE48-AA25-31C89AAF5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216" b="98943" l="38919" r="93784">
                        <a14:foregroundMark x1="70811" y1="73656" x2="49865" y2="74978"/>
                        <a14:foregroundMark x1="49865" y1="74978" x2="44189" y2="78150"/>
                        <a14:foregroundMark x1="44189" y1="78150" x2="39595" y2="83172"/>
                        <a14:foregroundMark x1="39595" y1="83172" x2="41757" y2="86432"/>
                        <a14:foregroundMark x1="41757" y1="86432" x2="48378" y2="89868"/>
                        <a14:foregroundMark x1="48378" y1="89868" x2="62973" y2="91542"/>
                        <a14:foregroundMark x1="39324" y1="80176" x2="39459" y2="83700"/>
                        <a14:foregroundMark x1="39459" y1="83700" x2="39595" y2="84053"/>
                        <a14:foregroundMark x1="84189" y1="75419" x2="73514" y2="73392"/>
                        <a14:foregroundMark x1="73514" y1="73392" x2="51216" y2="73216"/>
                        <a14:foregroundMark x1="66486" y1="97621" x2="68514" y2="89780"/>
                        <a14:foregroundMark x1="60000" y1="86079" x2="63243" y2="89163"/>
                        <a14:foregroundMark x1="63243" y1="89163" x2="64730" y2="92687"/>
                        <a14:foregroundMark x1="64730" y1="92687" x2="64324" y2="97621"/>
                        <a14:foregroundMark x1="77838" y1="93216" x2="82297" y2="97885"/>
                        <a14:foregroundMark x1="77838" y1="98414" x2="83243" y2="98943"/>
                        <a14:foregroundMark x1="83243" y1="98943" x2="84054" y2="98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25" t="72299"/>
          <a:stretch/>
        </p:blipFill>
        <p:spPr bwMode="auto">
          <a:xfrm>
            <a:off x="4989254" y="2656385"/>
            <a:ext cx="3830266" cy="262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3" name="Picture 2" descr="Porciones y Raciones, ¿es lo mismo? | Maia Orgánicos">
            <a:extLst>
              <a:ext uri="{FF2B5EF4-FFF2-40B4-BE49-F238E27FC236}">
                <a16:creationId xmlns:a16="http://schemas.microsoft.com/office/drawing/2014/main" id="{7EF85DB5-B71C-3044-831C-8EEFD5175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3128" b="91718" l="2838" r="33919">
                        <a14:foregroundMark x1="15270" y1="74009" x2="25676" y2="74802"/>
                        <a14:foregroundMark x1="25676" y1="74802" x2="30946" y2="78062"/>
                        <a14:foregroundMark x1="30946" y1="78062" x2="32703" y2="81850"/>
                        <a14:foregroundMark x1="32703" y1="81850" x2="32027" y2="85374"/>
                        <a14:foregroundMark x1="32027" y1="85374" x2="28108" y2="88722"/>
                        <a14:foregroundMark x1="28108" y1="88722" x2="23378" y2="90925"/>
                        <a14:foregroundMark x1="23378" y1="90925" x2="9459" y2="92070"/>
                        <a14:foregroundMark x1="9459" y1="73304" x2="15946" y2="73392"/>
                        <a14:foregroundMark x1="15946" y1="73392" x2="20405" y2="73216"/>
                        <a14:foregroundMark x1="20405" y1="73216" x2="25676" y2="73833"/>
                        <a14:foregroundMark x1="25676" y1="73833" x2="31892" y2="77974"/>
                        <a14:foregroundMark x1="31892" y1="77974" x2="33108" y2="85727"/>
                        <a14:foregroundMark x1="33108" y1="85727" x2="30541" y2="88722"/>
                        <a14:foregroundMark x1="30541" y1="88722" x2="22973" y2="91806"/>
                        <a14:foregroundMark x1="34189" y1="80969" x2="34054" y2="83524"/>
                        <a14:foregroundMark x1="21622" y1="73128" x2="8243" y2="73128"/>
                        <a14:foregroundMark x1="8243" y1="73128" x2="6892" y2="82555"/>
                        <a14:foregroundMark x1="6892" y1="82555" x2="7703" y2="87137"/>
                        <a14:foregroundMark x1="7703" y1="87137" x2="6892" y2="91013"/>
                        <a14:foregroundMark x1="2838" y1="80352" x2="3784" y2="80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299" r="64299" b="7165"/>
          <a:stretch/>
        </p:blipFill>
        <p:spPr bwMode="auto">
          <a:xfrm>
            <a:off x="4572000" y="0"/>
            <a:ext cx="2704502" cy="238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4" name="Picture 2">
            <a:extLst>
              <a:ext uri="{FF2B5EF4-FFF2-40B4-BE49-F238E27FC236}">
                <a16:creationId xmlns:a16="http://schemas.microsoft.com/office/drawing/2014/main" id="{B92A6E30-DEC9-1D48-93E3-A1DC02C34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520" b="45374" l="65946" r="94595">
                        <a14:foregroundMark x1="92297" y1="27137" x2="73919" y2="27841"/>
                        <a14:foregroundMark x1="73919" y1="27841" x2="70000" y2="28899"/>
                        <a14:foregroundMark x1="70000" y1="28899" x2="66892" y2="34890"/>
                        <a14:foregroundMark x1="66892" y1="34890" x2="70541" y2="41850"/>
                        <a14:foregroundMark x1="70541" y1="41850" x2="77432" y2="44141"/>
                        <a14:foregroundMark x1="77432" y1="44141" x2="87432" y2="45110"/>
                        <a14:foregroundMark x1="92838" y1="29780" x2="92162" y2="44670"/>
                        <a14:foregroundMark x1="93514" y1="33040" x2="93649" y2="39207"/>
                        <a14:foregroundMark x1="94595" y1="34537" x2="94595" y2="36035"/>
                        <a14:foregroundMark x1="91757" y1="26520" x2="75676" y2="27048"/>
                        <a14:foregroundMark x1="67297" y1="31806" x2="66216" y2="34626"/>
                        <a14:foregroundMark x1="66216" y1="34626" x2="66757" y2="40264"/>
                        <a14:foregroundMark x1="66757" y1="40264" x2="67027" y2="40617"/>
                        <a14:foregroundMark x1="85811" y1="45374" x2="75000" y2="44846"/>
                        <a14:backgroundMark x1="68784" y1="42291" x2="67027" y2="44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78" t="25364" r="3897" b="54046"/>
          <a:stretch/>
        </p:blipFill>
        <p:spPr bwMode="auto">
          <a:xfrm>
            <a:off x="6641234" y="-4439"/>
            <a:ext cx="2502765" cy="238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832E9-988D-1B40-AF00-038718294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060" y="459928"/>
            <a:ext cx="7975882" cy="1023190"/>
          </a:xfrm>
        </p:spPr>
        <p:txBody>
          <a:bodyPr/>
          <a:lstStyle/>
          <a:p>
            <a:pPr algn="ctr"/>
            <a:r>
              <a:rPr lang="es-PE" sz="3000" dirty="0"/>
              <a:t>MITOS SOBRE ALIMENTACIÓ N O TRATMIENTO DE COVID 19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67F598-D4E6-9E4D-9891-A64A85DE51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699" y="1736715"/>
            <a:ext cx="7730602" cy="1182110"/>
          </a:xfrm>
        </p:spPr>
        <p:txBody>
          <a:bodyPr/>
          <a:lstStyle/>
          <a:p>
            <a:r>
              <a:rPr lang="es-PE" sz="1800" dirty="0"/>
              <a:t>Aunque las vitaminas hacen parte del apoyo del sistema inmunologico  especialmente Vit C, D y zinc , no exixte evidencia de que estos debean ser suplementados para enfrentar la enfermedad.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5D07061-2471-C945-967E-37C49C5F2A55}"/>
              </a:ext>
            </a:extLst>
          </p:cNvPr>
          <p:cNvSpPr txBox="1">
            <a:spLocks/>
          </p:cNvSpPr>
          <p:nvPr/>
        </p:nvSpPr>
        <p:spPr>
          <a:xfrm>
            <a:off x="829340" y="3069328"/>
            <a:ext cx="7730602" cy="1182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xygen Light"/>
              <a:buNone/>
              <a:defRPr sz="11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None/>
              <a:defRPr sz="1000" b="0" i="0" u="none" strike="noStrike" cap="none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r>
              <a:rPr lang="es-PE" sz="1800" dirty="0"/>
              <a:t>No exixte el uso de niu¡inguna hierba que prometa eficacia para ayudar a combatir el coronavirus.</a:t>
            </a:r>
          </a:p>
        </p:txBody>
      </p:sp>
    </p:spTree>
    <p:extLst>
      <p:ext uri="{BB962C8B-B14F-4D97-AF65-F5344CB8AC3E}">
        <p14:creationId xmlns:p14="http://schemas.microsoft.com/office/powerpoint/2010/main" val="675781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67E6F4-CCC9-4544-B223-AE6A6E6CC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709" y="780017"/>
            <a:ext cx="7550580" cy="921192"/>
          </a:xfrm>
        </p:spPr>
        <p:txBody>
          <a:bodyPr/>
          <a:lstStyle/>
          <a:p>
            <a:pPr algn="ctr"/>
            <a:r>
              <a:rPr lang="es-PE" sz="3600" dirty="0"/>
              <a:t>Recomendaciones para realizar compras </a:t>
            </a:r>
          </a:p>
        </p:txBody>
      </p:sp>
      <p:sp>
        <p:nvSpPr>
          <p:cNvPr id="3" name="Google Shape;153;p24">
            <a:extLst>
              <a:ext uri="{FF2B5EF4-FFF2-40B4-BE49-F238E27FC236}">
                <a16:creationId xmlns:a16="http://schemas.microsoft.com/office/drawing/2014/main" id="{BF9BC4FD-05F9-AA44-A789-2396D21492DA}"/>
              </a:ext>
            </a:extLst>
          </p:cNvPr>
          <p:cNvSpPr txBox="1">
            <a:spLocks/>
          </p:cNvSpPr>
          <p:nvPr/>
        </p:nvSpPr>
        <p:spPr>
          <a:xfrm>
            <a:off x="701017" y="1900495"/>
            <a:ext cx="7741965" cy="28628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PE" sz="2000" dirty="0"/>
              <a:t>Planificar las compras antes de salir de casa </a:t>
            </a:r>
          </a:p>
          <a:p>
            <a:pPr marL="285750" indent="-28575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PE" sz="2000" dirty="0"/>
              <a:t>Higiene y autocuidado en el sitio de a compra.</a:t>
            </a:r>
          </a:p>
          <a:p>
            <a:pPr marL="285750" indent="-28575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PE" sz="2000" dirty="0"/>
              <a:t>Intentar hacer compra por varios dias, sin hacer acopio en grandes cantidades. </a:t>
            </a:r>
          </a:p>
        </p:txBody>
      </p:sp>
    </p:spTree>
    <p:extLst>
      <p:ext uri="{BB962C8B-B14F-4D97-AF65-F5344CB8AC3E}">
        <p14:creationId xmlns:p14="http://schemas.microsoft.com/office/powerpoint/2010/main" val="835688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ctrTitle"/>
          </p:nvPr>
        </p:nvSpPr>
        <p:spPr>
          <a:xfrm>
            <a:off x="0" y="2128703"/>
            <a:ext cx="2165655" cy="12201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>
                <a:solidFill>
                  <a:srgbClr val="FFFFFF"/>
                </a:solidFill>
              </a:rPr>
              <a:t>F</a:t>
            </a:r>
            <a:r>
              <a:rPr lang="en" dirty="0" err="1">
                <a:solidFill>
                  <a:srgbClr val="FFFFFF"/>
                </a:solidFill>
              </a:rPr>
              <a:t>unción</a:t>
            </a:r>
            <a:r>
              <a:rPr lang="en" dirty="0">
                <a:solidFill>
                  <a:srgbClr val="FFFFFF"/>
                </a:solidFill>
              </a:rPr>
              <a:t> </a:t>
            </a:r>
            <a:r>
              <a:rPr lang="en" dirty="0" err="1">
                <a:solidFill>
                  <a:srgbClr val="FFFFFF"/>
                </a:solidFill>
              </a:rPr>
              <a:t>inmunológica</a:t>
            </a:r>
            <a:r>
              <a:rPr lang="en" dirty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Google Shape;201;p32">
            <a:extLst>
              <a:ext uri="{FF2B5EF4-FFF2-40B4-BE49-F238E27FC236}">
                <a16:creationId xmlns:a16="http://schemas.microsoft.com/office/drawing/2014/main" id="{55303076-79F5-AC46-A253-38E26C62C86D}"/>
              </a:ext>
            </a:extLst>
          </p:cNvPr>
          <p:cNvSpPr txBox="1">
            <a:spLocks/>
          </p:cNvSpPr>
          <p:nvPr/>
        </p:nvSpPr>
        <p:spPr>
          <a:xfrm>
            <a:off x="3299050" y="2836594"/>
            <a:ext cx="1977516" cy="10245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24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r>
              <a:rPr lang="es-PE" sz="3200" dirty="0">
                <a:solidFill>
                  <a:srgbClr val="FFFFFF"/>
                </a:solidFill>
              </a:rPr>
              <a:t>Estilo de vida </a:t>
            </a:r>
          </a:p>
        </p:txBody>
      </p:sp>
      <p:sp>
        <p:nvSpPr>
          <p:cNvPr id="5" name="Google Shape;201;p32">
            <a:extLst>
              <a:ext uri="{FF2B5EF4-FFF2-40B4-BE49-F238E27FC236}">
                <a16:creationId xmlns:a16="http://schemas.microsoft.com/office/drawing/2014/main" id="{39174C4A-2C9D-4E42-A653-976C8EA79470}"/>
              </a:ext>
            </a:extLst>
          </p:cNvPr>
          <p:cNvSpPr txBox="1">
            <a:spLocks/>
          </p:cNvSpPr>
          <p:nvPr/>
        </p:nvSpPr>
        <p:spPr>
          <a:xfrm>
            <a:off x="3204981" y="1381924"/>
            <a:ext cx="2165655" cy="11387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24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r>
              <a:rPr lang="es-PE" sz="3200" dirty="0">
                <a:solidFill>
                  <a:srgbClr val="FFFFFF"/>
                </a:solidFill>
              </a:rPr>
              <a:t>Medio ambiente </a:t>
            </a:r>
          </a:p>
        </p:txBody>
      </p:sp>
      <p:sp>
        <p:nvSpPr>
          <p:cNvPr id="6" name="Google Shape;201;p32">
            <a:extLst>
              <a:ext uri="{FF2B5EF4-FFF2-40B4-BE49-F238E27FC236}">
                <a16:creationId xmlns:a16="http://schemas.microsoft.com/office/drawing/2014/main" id="{827AB81B-B7C0-0A46-8125-7192940885A6}"/>
              </a:ext>
            </a:extLst>
          </p:cNvPr>
          <p:cNvSpPr txBox="1">
            <a:spLocks/>
          </p:cNvSpPr>
          <p:nvPr/>
        </p:nvSpPr>
        <p:spPr>
          <a:xfrm>
            <a:off x="3204981" y="353562"/>
            <a:ext cx="2148155" cy="54535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24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r>
              <a:rPr lang="es-PE" sz="3200" dirty="0">
                <a:solidFill>
                  <a:srgbClr val="FFFFFF"/>
                </a:solidFill>
              </a:rPr>
              <a:t>Genética </a:t>
            </a:r>
          </a:p>
        </p:txBody>
      </p:sp>
      <p:sp>
        <p:nvSpPr>
          <p:cNvPr id="7" name="Google Shape;201;p32">
            <a:extLst>
              <a:ext uri="{FF2B5EF4-FFF2-40B4-BE49-F238E27FC236}">
                <a16:creationId xmlns:a16="http://schemas.microsoft.com/office/drawing/2014/main" id="{F2D6BC22-D91A-2F4B-A0B5-1CC7B63629CA}"/>
              </a:ext>
            </a:extLst>
          </p:cNvPr>
          <p:cNvSpPr txBox="1">
            <a:spLocks/>
          </p:cNvSpPr>
          <p:nvPr/>
        </p:nvSpPr>
        <p:spPr>
          <a:xfrm>
            <a:off x="3375620" y="4151917"/>
            <a:ext cx="1977516" cy="5926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24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Saira SemiCondensed Medium"/>
              <a:buNone/>
              <a:defRPr sz="3600" b="0" i="0" u="none" strike="noStrike" cap="none">
                <a:solidFill>
                  <a:schemeClr val="accent2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r>
              <a:rPr lang="es-PE" sz="3200" dirty="0">
                <a:solidFill>
                  <a:srgbClr val="FFFFFF"/>
                </a:solidFill>
              </a:rPr>
              <a:t>Nutrición 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229EA49A-052F-3A44-8ED9-24DBEDF572B8}"/>
              </a:ext>
            </a:extLst>
          </p:cNvPr>
          <p:cNvCxnSpPr>
            <a:cxnSpLocks/>
            <a:stCxn id="201" idx="3"/>
            <a:endCxn id="6" idx="1"/>
          </p:cNvCxnSpPr>
          <p:nvPr/>
        </p:nvCxnSpPr>
        <p:spPr>
          <a:xfrm flipV="1">
            <a:off x="2165655" y="626241"/>
            <a:ext cx="1039326" cy="21125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D6703F9-AE94-BC4B-A0B0-83ECA1EE0925}"/>
              </a:ext>
            </a:extLst>
          </p:cNvPr>
          <p:cNvCxnSpPr>
            <a:cxnSpLocks/>
            <a:stCxn id="201" idx="3"/>
            <a:endCxn id="5" idx="1"/>
          </p:cNvCxnSpPr>
          <p:nvPr/>
        </p:nvCxnSpPr>
        <p:spPr>
          <a:xfrm flipV="1">
            <a:off x="2165655" y="1951311"/>
            <a:ext cx="1039326" cy="7874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FA38B00-F848-6B46-B6FD-E90897B192B8}"/>
              </a:ext>
            </a:extLst>
          </p:cNvPr>
          <p:cNvCxnSpPr>
            <a:cxnSpLocks/>
            <a:stCxn id="201" idx="3"/>
            <a:endCxn id="7" idx="1"/>
          </p:cNvCxnSpPr>
          <p:nvPr/>
        </p:nvCxnSpPr>
        <p:spPr>
          <a:xfrm>
            <a:off x="2165655" y="2738797"/>
            <a:ext cx="1209965" cy="17094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8E5B4AD4-944B-AA49-AF05-1931D5DE2BBB}"/>
              </a:ext>
            </a:extLst>
          </p:cNvPr>
          <p:cNvCxnSpPr>
            <a:cxnSpLocks/>
            <a:stCxn id="201" idx="3"/>
            <a:endCxn id="4" idx="1"/>
          </p:cNvCxnSpPr>
          <p:nvPr/>
        </p:nvCxnSpPr>
        <p:spPr>
          <a:xfrm>
            <a:off x="2165655" y="2738797"/>
            <a:ext cx="1133395" cy="6100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205;p27">
            <a:extLst>
              <a:ext uri="{FF2B5EF4-FFF2-40B4-BE49-F238E27FC236}">
                <a16:creationId xmlns:a16="http://schemas.microsoft.com/office/drawing/2014/main" id="{34C103D0-1784-DF47-A283-DAB56C0F378E}"/>
              </a:ext>
            </a:extLst>
          </p:cNvPr>
          <p:cNvSpPr txBox="1"/>
          <p:nvPr/>
        </p:nvSpPr>
        <p:spPr>
          <a:xfrm>
            <a:off x="5919380" y="3240632"/>
            <a:ext cx="2955851" cy="1822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No </a:t>
            </a:r>
            <a:r>
              <a:rPr lang="en" sz="18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existe</a:t>
            </a: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8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dieta</a:t>
            </a: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o </a:t>
            </a:r>
            <a:r>
              <a:rPr lang="en" sz="18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alimento</a:t>
            </a: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8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especifico</a:t>
            </a: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que </a:t>
            </a:r>
            <a:r>
              <a:rPr lang="en" sz="18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pueda</a:t>
            </a: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8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prevenir</a:t>
            </a: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o </a:t>
            </a:r>
            <a:r>
              <a:rPr lang="en" sz="18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disminuir</a:t>
            </a: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el </a:t>
            </a:r>
            <a:r>
              <a:rPr lang="en" sz="18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riesgo</a:t>
            </a: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de </a:t>
            </a:r>
            <a:r>
              <a:rPr lang="en" sz="18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contagio</a:t>
            </a: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8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en</a:t>
            </a: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personas </a:t>
            </a:r>
            <a:r>
              <a:rPr lang="en" sz="1800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sanas</a:t>
            </a:r>
            <a:r>
              <a:rPr lang="en" sz="18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 </a:t>
            </a:r>
            <a:endParaRPr sz="1800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6" name="Google Shape;211;p27">
            <a:extLst>
              <a:ext uri="{FF2B5EF4-FFF2-40B4-BE49-F238E27FC236}">
                <a16:creationId xmlns:a16="http://schemas.microsoft.com/office/drawing/2014/main" id="{B6C7B5D6-69E3-F642-BFC4-71253BB4847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2810" y="3140473"/>
            <a:ext cx="481863" cy="48380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Flecha derecha 33">
            <a:extLst>
              <a:ext uri="{FF2B5EF4-FFF2-40B4-BE49-F238E27FC236}">
                <a16:creationId xmlns:a16="http://schemas.microsoft.com/office/drawing/2014/main" id="{5B4BB197-523C-3D4B-9B3D-07A837D90FBC}"/>
              </a:ext>
            </a:extLst>
          </p:cNvPr>
          <p:cNvSpPr/>
          <p:nvPr/>
        </p:nvSpPr>
        <p:spPr>
          <a:xfrm>
            <a:off x="5429707" y="4151917"/>
            <a:ext cx="413104" cy="592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Google Shape;312;p33">
            <a:extLst>
              <a:ext uri="{FF2B5EF4-FFF2-40B4-BE49-F238E27FC236}">
                <a16:creationId xmlns:a16="http://schemas.microsoft.com/office/drawing/2014/main" id="{ACE47919-6F1D-2D4E-9029-1FFA9C93D331}"/>
              </a:ext>
            </a:extLst>
          </p:cNvPr>
          <p:cNvSpPr txBox="1">
            <a:spLocks/>
          </p:cNvSpPr>
          <p:nvPr/>
        </p:nvSpPr>
        <p:spPr>
          <a:xfrm>
            <a:off x="6083741" y="2416679"/>
            <a:ext cx="3032421" cy="91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bril Fatface"/>
              <a:buNone/>
              <a:defRPr sz="2400" b="0" i="0" u="none" strike="noStrike" cap="none">
                <a:solidFill>
                  <a:schemeClr val="accent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PE" dirty="0">
                <a:solidFill>
                  <a:schemeClr val="accent3">
                    <a:lumMod val="50000"/>
                  </a:schemeClr>
                </a:solidFill>
              </a:rPr>
              <a:t>ES IMPORTANTE RECORDAR QUE…</a:t>
            </a:r>
          </a:p>
        </p:txBody>
      </p:sp>
    </p:spTree>
    <p:extLst>
      <p:ext uri="{BB962C8B-B14F-4D97-AF65-F5344CB8AC3E}">
        <p14:creationId xmlns:p14="http://schemas.microsoft.com/office/powerpoint/2010/main" val="902585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>
            <a:spLocks noGrp="1"/>
          </p:cNvSpPr>
          <p:nvPr>
            <p:ph type="ctrTitle"/>
          </p:nvPr>
        </p:nvSpPr>
        <p:spPr>
          <a:xfrm>
            <a:off x="0" y="341437"/>
            <a:ext cx="7485321" cy="6952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La </a:t>
            </a:r>
            <a:r>
              <a:rPr lang="en" sz="2800" dirty="0" err="1"/>
              <a:t>respuesta</a:t>
            </a:r>
            <a:r>
              <a:rPr lang="en" sz="2800" dirty="0"/>
              <a:t> a la </a:t>
            </a:r>
            <a:r>
              <a:rPr lang="en" sz="2800" dirty="0" err="1"/>
              <a:t>enfermedad</a:t>
            </a:r>
            <a:r>
              <a:rPr lang="en" sz="2800" dirty="0"/>
              <a:t> SI </a:t>
            </a:r>
            <a:r>
              <a:rPr lang="en" sz="2800" dirty="0" err="1"/>
              <a:t>esta</a:t>
            </a:r>
            <a:r>
              <a:rPr lang="en" sz="2800" dirty="0"/>
              <a:t> </a:t>
            </a:r>
            <a:r>
              <a:rPr lang="en" sz="2800" dirty="0" err="1"/>
              <a:t>influenciada</a:t>
            </a:r>
            <a:r>
              <a:rPr lang="en" sz="2800" dirty="0"/>
              <a:t> por el ESTADO NUTRICIONAL </a:t>
            </a:r>
            <a:endParaRPr sz="2800" dirty="0"/>
          </a:p>
        </p:txBody>
      </p:sp>
      <p:sp>
        <p:nvSpPr>
          <p:cNvPr id="205" name="Google Shape;205;p27"/>
          <p:cNvSpPr txBox="1"/>
          <p:nvPr/>
        </p:nvSpPr>
        <p:spPr>
          <a:xfrm>
            <a:off x="2360995" y="3529045"/>
            <a:ext cx="1925124" cy="597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Desnutrición</a:t>
            </a:r>
            <a:endParaRPr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206" name="Google Shape;206;p27"/>
          <p:cNvCxnSpPr>
            <a:cxnSpLocks/>
          </p:cNvCxnSpPr>
          <p:nvPr/>
        </p:nvCxnSpPr>
        <p:spPr>
          <a:xfrm>
            <a:off x="6443330" y="341437"/>
            <a:ext cx="3148634" cy="4309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27"/>
          <p:cNvSpPr/>
          <p:nvPr/>
        </p:nvSpPr>
        <p:spPr>
          <a:xfrm>
            <a:off x="-982050" y="2385875"/>
            <a:ext cx="2606100" cy="26061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473" y="2576601"/>
            <a:ext cx="1925124" cy="24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307" y="1229224"/>
            <a:ext cx="857399" cy="8346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2;p25">
            <a:extLst>
              <a:ext uri="{FF2B5EF4-FFF2-40B4-BE49-F238E27FC236}">
                <a16:creationId xmlns:a16="http://schemas.microsoft.com/office/drawing/2014/main" id="{83B0679A-0DA3-E546-9321-2EB4CD51ECC6}"/>
              </a:ext>
            </a:extLst>
          </p:cNvPr>
          <p:cNvSpPr txBox="1">
            <a:spLocks/>
          </p:cNvSpPr>
          <p:nvPr/>
        </p:nvSpPr>
        <p:spPr>
          <a:xfrm>
            <a:off x="998336" y="1314987"/>
            <a:ext cx="3573664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s-PE" dirty="0"/>
              <a:t>La nutricion tiene un impacto directo sobre el sistema inmunológico. </a:t>
            </a:r>
          </a:p>
        </p:txBody>
      </p:sp>
      <p:sp>
        <p:nvSpPr>
          <p:cNvPr id="18" name="Google Shape;205;p27">
            <a:extLst>
              <a:ext uri="{FF2B5EF4-FFF2-40B4-BE49-F238E27FC236}">
                <a16:creationId xmlns:a16="http://schemas.microsoft.com/office/drawing/2014/main" id="{27D72653-33DF-0F4B-91AC-1B701B60E39C}"/>
              </a:ext>
            </a:extLst>
          </p:cNvPr>
          <p:cNvSpPr txBox="1"/>
          <p:nvPr/>
        </p:nvSpPr>
        <p:spPr>
          <a:xfrm>
            <a:off x="2691973" y="3849283"/>
            <a:ext cx="2101374" cy="106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Obesidad</a:t>
            </a:r>
            <a:endParaRPr lang="en" b="1"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* </a:t>
            </a:r>
            <a:r>
              <a:rPr lang="en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Enf</a:t>
            </a:r>
            <a:r>
              <a:rPr lang="en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 </a:t>
            </a:r>
            <a:r>
              <a:rPr lang="es-PE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</a:t>
            </a:r>
            <a:r>
              <a:rPr lang="en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ronicas</a:t>
            </a:r>
            <a:r>
              <a:rPr lang="en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no </a:t>
            </a:r>
            <a:r>
              <a:rPr lang="en" dirty="0" err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transmisibles</a:t>
            </a:r>
            <a:endParaRPr dirty="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9" name="Google Shape;211;p27">
            <a:extLst>
              <a:ext uri="{FF2B5EF4-FFF2-40B4-BE49-F238E27FC236}">
                <a16:creationId xmlns:a16="http://schemas.microsoft.com/office/drawing/2014/main" id="{B0646D02-8486-D740-A901-A3B97FFD0CD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9658" y="1950507"/>
            <a:ext cx="857399" cy="83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11;p27">
            <a:extLst>
              <a:ext uri="{FF2B5EF4-FFF2-40B4-BE49-F238E27FC236}">
                <a16:creationId xmlns:a16="http://schemas.microsoft.com/office/drawing/2014/main" id="{BA5A3D0B-2ECF-8F46-AC9B-52F7A422CD9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0519" y="2894963"/>
            <a:ext cx="857399" cy="83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72;p25">
            <a:extLst>
              <a:ext uri="{FF2B5EF4-FFF2-40B4-BE49-F238E27FC236}">
                <a16:creationId xmlns:a16="http://schemas.microsoft.com/office/drawing/2014/main" id="{8CF49646-E233-DC4D-A93D-2F826C03FBF1}"/>
              </a:ext>
            </a:extLst>
          </p:cNvPr>
          <p:cNvSpPr txBox="1">
            <a:spLocks/>
          </p:cNvSpPr>
          <p:nvPr/>
        </p:nvSpPr>
        <p:spPr>
          <a:xfrm>
            <a:off x="1880973" y="2035226"/>
            <a:ext cx="3906178" cy="1005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s-PE" dirty="0"/>
              <a:t>Una ingesta adecuada de nutrientes prepara al organismo para enfrentar al virus. </a:t>
            </a:r>
          </a:p>
        </p:txBody>
      </p:sp>
      <p:sp>
        <p:nvSpPr>
          <p:cNvPr id="25" name="Google Shape;172;p25">
            <a:extLst>
              <a:ext uri="{FF2B5EF4-FFF2-40B4-BE49-F238E27FC236}">
                <a16:creationId xmlns:a16="http://schemas.microsoft.com/office/drawing/2014/main" id="{6CAEB811-283A-3E4B-ABF4-012A9019C39B}"/>
              </a:ext>
            </a:extLst>
          </p:cNvPr>
          <p:cNvSpPr txBox="1">
            <a:spLocks/>
          </p:cNvSpPr>
          <p:nvPr/>
        </p:nvSpPr>
        <p:spPr>
          <a:xfrm>
            <a:off x="2617918" y="2914653"/>
            <a:ext cx="3682424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s-PE" dirty="0"/>
              <a:t>La deficiencia nutricional afecta el desempeño del sistema ante la enfermedad.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/>
          <p:nvPr/>
        </p:nvSpPr>
        <p:spPr>
          <a:xfrm>
            <a:off x="6548650" y="2164300"/>
            <a:ext cx="1804800" cy="2019000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0"/>
          <p:cNvSpPr/>
          <p:nvPr/>
        </p:nvSpPr>
        <p:spPr>
          <a:xfrm>
            <a:off x="4629283" y="1644100"/>
            <a:ext cx="1804800" cy="2019000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0"/>
          <p:cNvSpPr/>
          <p:nvPr/>
        </p:nvSpPr>
        <p:spPr>
          <a:xfrm>
            <a:off x="790550" y="1644100"/>
            <a:ext cx="1804800" cy="2019000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0"/>
          <p:cNvSpPr/>
          <p:nvPr/>
        </p:nvSpPr>
        <p:spPr>
          <a:xfrm>
            <a:off x="2709917" y="2164250"/>
            <a:ext cx="1804800" cy="2019000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ctrTitle"/>
          </p:nvPr>
        </p:nvSpPr>
        <p:spPr>
          <a:xfrm>
            <a:off x="85060" y="333450"/>
            <a:ext cx="6624084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¿</a:t>
            </a:r>
            <a:r>
              <a:rPr lang="en" sz="2800" dirty="0" err="1"/>
              <a:t>Qué</a:t>
            </a:r>
            <a:r>
              <a:rPr lang="en" sz="2800" dirty="0"/>
              <a:t> es una </a:t>
            </a:r>
            <a:r>
              <a:rPr lang="en" sz="2800" dirty="0" err="1"/>
              <a:t>alimentación</a:t>
            </a:r>
            <a:r>
              <a:rPr lang="en" sz="2800" dirty="0"/>
              <a:t> </a:t>
            </a:r>
            <a:r>
              <a:rPr lang="en" sz="2800" dirty="0" err="1"/>
              <a:t>saludable</a:t>
            </a:r>
            <a:r>
              <a:rPr lang="en" sz="2800" dirty="0"/>
              <a:t>?</a:t>
            </a:r>
            <a:endParaRPr sz="2800" dirty="0"/>
          </a:p>
        </p:txBody>
      </p:sp>
      <p:sp>
        <p:nvSpPr>
          <p:cNvPr id="249" name="Google Shape;249;p30"/>
          <p:cNvSpPr txBox="1">
            <a:spLocks noGrp="1"/>
          </p:cNvSpPr>
          <p:nvPr>
            <p:ph type="ctrTitle" idx="2"/>
          </p:nvPr>
        </p:nvSpPr>
        <p:spPr>
          <a:xfrm>
            <a:off x="790539" y="18485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err="1"/>
              <a:t>Completa</a:t>
            </a:r>
            <a:r>
              <a:rPr lang="en" sz="2000" dirty="0"/>
              <a:t> </a:t>
            </a:r>
            <a:endParaRPr sz="2000" dirty="0"/>
          </a:p>
        </p:txBody>
      </p:sp>
      <p:sp>
        <p:nvSpPr>
          <p:cNvPr id="250" name="Google Shape;250;p30"/>
          <p:cNvSpPr txBox="1">
            <a:spLocks noGrp="1"/>
          </p:cNvSpPr>
          <p:nvPr>
            <p:ph type="subTitle" idx="1"/>
          </p:nvPr>
        </p:nvSpPr>
        <p:spPr>
          <a:xfrm>
            <a:off x="824999" y="2329632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/>
              <a:t>Aporte todos los nutrientes </a:t>
            </a:r>
            <a:endParaRPr sz="1600" dirty="0"/>
          </a:p>
        </p:txBody>
      </p:sp>
      <p:sp>
        <p:nvSpPr>
          <p:cNvPr id="251" name="Google Shape;251;p30"/>
          <p:cNvSpPr txBox="1">
            <a:spLocks noGrp="1"/>
          </p:cNvSpPr>
          <p:nvPr>
            <p:ph type="ctrTitle" idx="3"/>
          </p:nvPr>
        </p:nvSpPr>
        <p:spPr>
          <a:xfrm>
            <a:off x="2722901" y="2725932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/>
              <a:t>Equilibrada</a:t>
            </a:r>
            <a:endParaRPr sz="1800" dirty="0"/>
          </a:p>
        </p:txBody>
      </p:sp>
      <p:sp>
        <p:nvSpPr>
          <p:cNvPr id="252" name="Google Shape;252;p30"/>
          <p:cNvSpPr txBox="1">
            <a:spLocks noGrp="1"/>
          </p:cNvSpPr>
          <p:nvPr>
            <p:ph type="subTitle" idx="4"/>
          </p:nvPr>
        </p:nvSpPr>
        <p:spPr>
          <a:xfrm>
            <a:off x="2703432" y="31231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ES" sz="1400" dirty="0"/>
              <a:t>Incluir todos los grupos de alimentos en la cantidad necesaria. </a:t>
            </a:r>
            <a:endParaRPr sz="1400" dirty="0"/>
          </a:p>
        </p:txBody>
      </p:sp>
      <p:sp>
        <p:nvSpPr>
          <p:cNvPr id="253" name="Google Shape;253;p30"/>
          <p:cNvSpPr txBox="1">
            <a:spLocks noGrp="1"/>
          </p:cNvSpPr>
          <p:nvPr>
            <p:ph type="ctrTitle" idx="5"/>
          </p:nvPr>
        </p:nvSpPr>
        <p:spPr>
          <a:xfrm>
            <a:off x="4655242" y="18485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/>
              <a:t>Suficiente</a:t>
            </a:r>
            <a:endParaRPr dirty="0"/>
          </a:p>
        </p:txBody>
      </p:sp>
      <p:sp>
        <p:nvSpPr>
          <p:cNvPr id="254" name="Google Shape;254;p30"/>
          <p:cNvSpPr txBox="1">
            <a:spLocks noGrp="1"/>
          </p:cNvSpPr>
          <p:nvPr>
            <p:ph type="subTitle" idx="6"/>
          </p:nvPr>
        </p:nvSpPr>
        <p:spPr>
          <a:xfrm>
            <a:off x="4635778" y="21325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err="1"/>
              <a:t>Cantidad</a:t>
            </a:r>
            <a:r>
              <a:rPr lang="en" sz="1400" dirty="0"/>
              <a:t> </a:t>
            </a:r>
            <a:r>
              <a:rPr lang="en" sz="1400" dirty="0" err="1"/>
              <a:t>adecuada</a:t>
            </a:r>
            <a:r>
              <a:rPr lang="en" sz="1400" dirty="0"/>
              <a:t> para </a:t>
            </a:r>
            <a:r>
              <a:rPr lang="en" sz="1400" dirty="0" err="1"/>
              <a:t>mantenerse</a:t>
            </a:r>
            <a:r>
              <a:rPr lang="en" sz="1400" dirty="0"/>
              <a:t> </a:t>
            </a:r>
            <a:r>
              <a:rPr lang="en" sz="1400" dirty="0" err="1"/>
              <a:t>en</a:t>
            </a:r>
            <a:r>
              <a:rPr lang="en" sz="1400" dirty="0"/>
              <a:t> un peso </a:t>
            </a:r>
            <a:r>
              <a:rPr lang="en" sz="1400" dirty="0" err="1"/>
              <a:t>saludable</a:t>
            </a:r>
            <a:endParaRPr sz="1400" dirty="0"/>
          </a:p>
        </p:txBody>
      </p:sp>
      <p:sp>
        <p:nvSpPr>
          <p:cNvPr id="255" name="Google Shape;255;p30"/>
          <p:cNvSpPr txBox="1">
            <a:spLocks noGrp="1"/>
          </p:cNvSpPr>
          <p:nvPr>
            <p:ph type="ctrTitle" idx="7"/>
          </p:nvPr>
        </p:nvSpPr>
        <p:spPr>
          <a:xfrm>
            <a:off x="6587592" y="28391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/>
              <a:t>Adaptada</a:t>
            </a:r>
            <a:r>
              <a:rPr lang="en" sz="1800" dirty="0"/>
              <a:t> </a:t>
            </a:r>
            <a:endParaRPr sz="1800" dirty="0"/>
          </a:p>
        </p:txBody>
      </p:sp>
      <p:sp>
        <p:nvSpPr>
          <p:cNvPr id="256" name="Google Shape;256;p30"/>
          <p:cNvSpPr txBox="1">
            <a:spLocks noGrp="1"/>
          </p:cNvSpPr>
          <p:nvPr>
            <p:ph type="subTitle" idx="8"/>
          </p:nvPr>
        </p:nvSpPr>
        <p:spPr>
          <a:xfrm>
            <a:off x="6568128" y="31231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dirty="0" err="1"/>
              <a:t>Necesidades</a:t>
            </a:r>
            <a:r>
              <a:rPr lang="en" sz="1400" dirty="0"/>
              <a:t> </a:t>
            </a:r>
            <a:r>
              <a:rPr lang="en" sz="1400" dirty="0" err="1"/>
              <a:t>especificas</a:t>
            </a:r>
            <a:r>
              <a:rPr lang="en" sz="1400" dirty="0"/>
              <a:t> de </a:t>
            </a:r>
            <a:r>
              <a:rPr lang="en" sz="1400" dirty="0" err="1"/>
              <a:t>cada</a:t>
            </a:r>
            <a:r>
              <a:rPr lang="en" sz="1400" dirty="0"/>
              <a:t> persona </a:t>
            </a:r>
            <a:endParaRPr sz="1400" dirty="0"/>
          </a:p>
        </p:txBody>
      </p:sp>
      <p:cxnSp>
        <p:nvCxnSpPr>
          <p:cNvPr id="257" name="Google Shape;257;p30"/>
          <p:cNvCxnSpPr>
            <a:cxnSpLocks/>
          </p:cNvCxnSpPr>
          <p:nvPr/>
        </p:nvCxnSpPr>
        <p:spPr>
          <a:xfrm>
            <a:off x="6836735" y="695425"/>
            <a:ext cx="2318315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8" name="Google Shape;2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9675" y="1768903"/>
            <a:ext cx="845026" cy="76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2625" y="3266588"/>
            <a:ext cx="671806" cy="76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7838" y="3266588"/>
            <a:ext cx="781675" cy="7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9">
            <a:off x="3236900" y="1768917"/>
            <a:ext cx="751352" cy="762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ctrTitle"/>
          </p:nvPr>
        </p:nvSpPr>
        <p:spPr>
          <a:xfrm>
            <a:off x="398352" y="1152573"/>
            <a:ext cx="8166226" cy="17228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4400" dirty="0"/>
              <a:t>Consuma al menos 5 porciones de frutas y vegetales diariamente</a:t>
            </a:r>
            <a:endParaRPr sz="4400" dirty="0"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2399" y="3709754"/>
            <a:ext cx="1670011" cy="17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897150" y="425616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484" y="3166276"/>
            <a:ext cx="2225666" cy="26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5622" y="3564765"/>
            <a:ext cx="1731910" cy="209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3175" y="3768265"/>
            <a:ext cx="1582008" cy="169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7773" y="3709750"/>
            <a:ext cx="1299312" cy="200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3813" y="3662024"/>
            <a:ext cx="1162152" cy="1863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5427271" cy="8460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SzPts val="1100"/>
              <a:buNone/>
            </a:pPr>
            <a:r>
              <a:rPr lang="es-PE" sz="1600" dirty="0"/>
              <a:t>La mejor forma de completar las porciones que recomienda 5 al día, que incluye al menos 3 porciones de vegetales y 2 porciones de frutas.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cxnSp>
        <p:nvCxnSpPr>
          <p:cNvPr id="157" name="Google Shape;157;p24"/>
          <p:cNvCxnSpPr/>
          <p:nvPr/>
        </p:nvCxnSpPr>
        <p:spPr>
          <a:xfrm>
            <a:off x="5499700" y="708750"/>
            <a:ext cx="36867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8" name="Picture 4" descr="Tomate Ciruela, Tomate, Vegetal imagen png - imagen transparente descarga  gratuita">
            <a:extLst>
              <a:ext uri="{FF2B5EF4-FFF2-40B4-BE49-F238E27FC236}">
                <a16:creationId xmlns:a16="http://schemas.microsoft.com/office/drawing/2014/main" id="{FB56DA5A-8730-2641-9AD0-2630F16F3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25" l="10000" r="90000">
                        <a14:foregroundMark x1="45667" y1="93750" x2="45667" y2="93750"/>
                        <a14:foregroundMark x1="51222" y1="97125" x2="51222" y2="9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024"/>
            <a:ext cx="1391585" cy="12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parando la sandía y el melón">
            <a:extLst>
              <a:ext uri="{FF2B5EF4-FFF2-40B4-BE49-F238E27FC236}">
                <a16:creationId xmlns:a16="http://schemas.microsoft.com/office/drawing/2014/main" id="{130B9DB0-E85B-894B-B20E-577D4C00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53" b="89961" l="6667" r="90000">
                        <a14:foregroundMark x1="6667" y1="24324" x2="6667" y2="24324"/>
                        <a14:foregroundMark x1="89778" y1="25483" x2="89778" y2="25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3701200"/>
            <a:ext cx="1995220" cy="114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ágenes de Pimenton Rojo | Vectores, fotos de stock y PSD gratuitos">
            <a:extLst>
              <a:ext uri="{FF2B5EF4-FFF2-40B4-BE49-F238E27FC236}">
                <a16:creationId xmlns:a16="http://schemas.microsoft.com/office/drawing/2014/main" id="{20AF2F95-A108-D44A-A011-9D69AF1DF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15188" r="12353" b="6554"/>
          <a:stretch/>
        </p:blipFill>
        <p:spPr bwMode="auto">
          <a:xfrm>
            <a:off x="3487" y="2421790"/>
            <a:ext cx="1352358" cy="105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ágenes de Brocoli | Vectores, fotos de stock y PSD gratuitos">
            <a:extLst>
              <a:ext uri="{FF2B5EF4-FFF2-40B4-BE49-F238E27FC236}">
                <a16:creationId xmlns:a16="http://schemas.microsoft.com/office/drawing/2014/main" id="{29A29F27-53B4-F14E-9B11-3C22343A2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34222" y1="66568" x2="34222" y2="66568"/>
                        <a14:backgroundMark x1="20444" y1="61538" x2="20444" y2="61538"/>
                        <a14:backgroundMark x1="37333" y1="68343" x2="37333" y2="68343"/>
                        <a14:backgroundMark x1="39111" y1="68639" x2="39111" y2="68639"/>
                        <a14:backgroundMark x1="42667" y1="71893" x2="42667" y2="71893"/>
                        <a14:backgroundMark x1="40000" y1="67751" x2="40000" y2="67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24006" r="5893" b="15312"/>
          <a:stretch/>
        </p:blipFill>
        <p:spPr bwMode="auto">
          <a:xfrm>
            <a:off x="1848038" y="3691002"/>
            <a:ext cx="1312893" cy="14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ceta de espinacas con huevo">
            <a:extLst>
              <a:ext uri="{FF2B5EF4-FFF2-40B4-BE49-F238E27FC236}">
                <a16:creationId xmlns:a16="http://schemas.microsoft.com/office/drawing/2014/main" id="{97AB98EE-3CD2-9040-8B6D-A1BB4534D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89685" l="7097" r="90000">
                        <a14:foregroundMark x1="7258" y1="40974" x2="7258" y2="40974"/>
                        <a14:foregroundMark x1="41613" y1="11748" x2="41613" y2="11748"/>
                        <a14:foregroundMark x1="60484" y1="6877" x2="60484" y2="6877"/>
                        <a14:foregroundMark x1="57903" y1="3152" x2="57903" y2="3152"/>
                        <a14:foregroundMark x1="89839" y1="52436" x2="89839" y2="52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21" y="1216664"/>
            <a:ext cx="2354376" cy="13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spectos importantes para satisfacer a los consumidores de kiwi -  Redagrícola">
            <a:extLst>
              <a:ext uri="{FF2B5EF4-FFF2-40B4-BE49-F238E27FC236}">
                <a16:creationId xmlns:a16="http://schemas.microsoft.com/office/drawing/2014/main" id="{BEFA8DF9-C33E-1D45-8554-129001BF0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3" b="93570" l="9975" r="89899">
                        <a14:foregroundMark x1="44697" y1="6430" x2="44697" y2="6430"/>
                        <a14:foregroundMark x1="52778" y1="1692" x2="52778" y2="1692"/>
                        <a14:foregroundMark x1="61111" y1="93570" x2="61111" y2="93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14716"/>
          <a:stretch/>
        </p:blipFill>
        <p:spPr bwMode="auto">
          <a:xfrm>
            <a:off x="1720368" y="2571750"/>
            <a:ext cx="1090407" cy="114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noce los beneficios de comer papaya con regularidad | SALUD | CORREO">
            <a:extLst>
              <a:ext uri="{FF2B5EF4-FFF2-40B4-BE49-F238E27FC236}">
                <a16:creationId xmlns:a16="http://schemas.microsoft.com/office/drawing/2014/main" id="{6F12C7E4-BA55-D14C-8534-A449EF0D0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70" b="97879" l="10000" r="90000">
                        <a14:foregroundMark x1="51379" y1="6970" x2="51379" y2="6970"/>
                        <a14:foregroundMark x1="73966" y1="93636" x2="73966" y2="93636"/>
                        <a14:foregroundMark x1="44310" y1="78788" x2="44310" y2="78788"/>
                        <a14:foregroundMark x1="63966" y1="97879" x2="63966" y2="97879"/>
                        <a14:foregroundMark x1="43793" y1="16061" x2="43793" y2="16061"/>
                        <a14:foregroundMark x1="42931" y1="31515" x2="42931" y2="28182"/>
                        <a14:backgroundMark x1="46897" y1="84242" x2="46897" y2="84242"/>
                        <a14:backgroundMark x1="30862" y1="85152" x2="30862" y2="85152"/>
                        <a14:backgroundMark x1="25690" y1="83333" x2="25690" y2="83333"/>
                        <a14:backgroundMark x1="28966" y1="85152" x2="28966" y2="85152"/>
                        <a14:backgroundMark x1="39138" y1="86667" x2="39138" y2="86667"/>
                        <a14:backgroundMark x1="34138" y1="86364" x2="34138" y2="86364"/>
                        <a14:backgroundMark x1="43793" y1="84545" x2="43793" y2="84545"/>
                        <a14:backgroundMark x1="58621" y1="99697" x2="58621" y2="99697"/>
                        <a14:backgroundMark x1="58966" y1="99697" x2="58966" y2="99697"/>
                        <a14:backgroundMark x1="59483" y1="99697" x2="59483" y2="99697"/>
                        <a14:backgroundMark x1="30690" y1="81515" x2="30690" y2="81515"/>
                        <a14:backgroundMark x1="35862" y1="81212" x2="35862" y2="81212"/>
                        <a14:backgroundMark x1="39828" y1="82121" x2="39828" y2="82121"/>
                        <a14:backgroundMark x1="32414" y1="47879" x2="32414" y2="47879"/>
                        <a14:backgroundMark x1="34483" y1="24242" x2="34483" y2="24242"/>
                        <a14:backgroundMark x1="31724" y1="33636" x2="31724" y2="33636"/>
                        <a14:backgroundMark x1="21207" y1="32424" x2="21207" y2="32424"/>
                        <a14:backgroundMark x1="27069" y1="23333" x2="27069" y2="23333"/>
                        <a14:backgroundMark x1="28793" y1="41212" x2="28793" y2="41212"/>
                        <a14:backgroundMark x1="25345" y1="51818" x2="25345" y2="51818"/>
                        <a14:backgroundMark x1="41897" y1="66364" x2="41897" y2="66364"/>
                        <a14:backgroundMark x1="43793" y1="78485" x2="43793" y2="78485"/>
                        <a14:backgroundMark x1="44310" y1="76970" x2="44310" y2="64242"/>
                        <a14:backgroundMark x1="44310" y1="64242" x2="41897" y2="53939"/>
                        <a14:backgroundMark x1="41897" y1="53939" x2="41552" y2="53333"/>
                        <a14:backgroundMark x1="41034" y1="43939" x2="40942" y2="31012"/>
                        <a14:backgroundMark x1="41017" y1="18880" x2="41207" y2="17879"/>
                        <a14:backgroundMark x1="41533" y1="16061" x2="40517" y2="18182"/>
                        <a14:backgroundMark x1="42550" y1="13939" x2="41533" y2="16061"/>
                        <a14:backgroundMark x1="43276" y1="12424" x2="42550" y2="13939"/>
                        <a14:backgroundMark x1="45000" y1="10303" x2="42931" y2="11818"/>
                        <a14:backgroundMark x1="41923" y1="30969" x2="41897" y2="32121"/>
                        <a14:backgroundMark x1="42231" y1="18826" x2="42241" y2="18182"/>
                        <a14:backgroundMark x1="42522" y1="18814" x2="42586" y2="16667"/>
                        <a14:backgroundMark x1="42586" y1="16667" x2="43103" y2="15455"/>
                        <a14:backgroundMark x1="43026" y1="18791" x2="43276" y2="15455"/>
                        <a14:backgroundMark x1="43276" y1="15455" x2="43448" y2="15152"/>
                        <a14:backgroundMark x1="41379" y1="16061" x2="40862" y2="31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29" r="9150"/>
          <a:stretch/>
        </p:blipFill>
        <p:spPr bwMode="auto">
          <a:xfrm>
            <a:off x="3184751" y="3687953"/>
            <a:ext cx="1293359" cy="14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dea de receta de Sorbete de mandarina y ginebra. Receta fácil y divertida  » NinosPekes">
            <a:extLst>
              <a:ext uri="{FF2B5EF4-FFF2-40B4-BE49-F238E27FC236}">
                <a16:creationId xmlns:a16="http://schemas.microsoft.com/office/drawing/2014/main" id="{74311DD2-F67B-974A-BE08-EF9AD36C2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63556" y1="77778" x2="63556" y2="77778"/>
                        <a14:foregroundMark x1="44000" y1="76000" x2="44000" y2="76000"/>
                        <a14:foregroundMark x1="45333" y1="77778" x2="45333" y2="77778"/>
                        <a14:foregroundMark x1="45333" y1="77778" x2="45333" y2="77778"/>
                        <a14:foregroundMark x1="45333" y1="77778" x2="45333" y2="77778"/>
                        <a14:foregroundMark x1="46222" y1="78222" x2="46222" y2="78222"/>
                        <a14:foregroundMark x1="47556" y1="78667" x2="47556" y2="78667"/>
                        <a14:foregroundMark x1="51556" y1="78667" x2="51556" y2="78667"/>
                        <a14:foregroundMark x1="56889" y1="76000" x2="56889" y2="76000"/>
                        <a14:foregroundMark x1="55111" y1="78667" x2="55111" y2="78667"/>
                        <a14:foregroundMark x1="57333" y1="77778" x2="57333" y2="77778"/>
                        <a14:backgroundMark x1="34667" y1="71111" x2="34667" y2="71111"/>
                        <a14:backgroundMark x1="58222" y1="78667" x2="58222" y2="78667"/>
                        <a14:backgroundMark x1="58222" y1="77778" x2="58222" y2="77778"/>
                        <a14:backgroundMark x1="61333" y1="78222" x2="61333" y2="78222"/>
                        <a14:backgroundMark x1="58222" y1="76889" x2="58222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20483" r="5391" b="16274"/>
          <a:stretch/>
        </p:blipFill>
        <p:spPr bwMode="auto">
          <a:xfrm>
            <a:off x="2958384" y="2292356"/>
            <a:ext cx="1892614" cy="14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anahoria x Kg. – Chakratuksa">
            <a:extLst>
              <a:ext uri="{FF2B5EF4-FFF2-40B4-BE49-F238E27FC236}">
                <a16:creationId xmlns:a16="http://schemas.microsoft.com/office/drawing/2014/main" id="{AF1556F5-F157-1347-BDD1-28E7A5CCD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49681" y1="70743" x2="49681" y2="70743"/>
                        <a14:backgroundMark x1="54313" y1="67386" x2="54313" y2="67386"/>
                        <a14:backgroundMark x1="46805" y1="66906" x2="46805" y2="66906"/>
                        <a14:backgroundMark x1="26518" y1="69065" x2="26518" y2="69065"/>
                        <a14:backgroundMark x1="58307" y1="68106" x2="58307" y2="68106"/>
                        <a14:backgroundMark x1="41534" y1="67146" x2="41534" y2="67146"/>
                        <a14:backgroundMark x1="53514" y1="63309" x2="53514" y2="63309"/>
                        <a14:backgroundMark x1="73642" y1="81775" x2="73642" y2="81775"/>
                        <a14:backgroundMark x1="70607" y1="57794" x2="70607" y2="57794"/>
                        <a14:backgroundMark x1="69489" y1="58273" x2="69489" y2="58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7003" r="19972" b="15941"/>
          <a:stretch/>
        </p:blipFill>
        <p:spPr bwMode="auto">
          <a:xfrm>
            <a:off x="3484962" y="1027827"/>
            <a:ext cx="1824977" cy="13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7 Excelentes beneficios de la mora para tu salud y la pérdida de peso |  MamasLatinas.com">
            <a:extLst>
              <a:ext uri="{FF2B5EF4-FFF2-40B4-BE49-F238E27FC236}">
                <a16:creationId xmlns:a16="http://schemas.microsoft.com/office/drawing/2014/main" id="{0B3CC5F0-F7B2-AA46-B1FC-888062256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20" b="88740" l="1616" r="97778">
                        <a14:foregroundMark x1="6869" y1="68633" x2="6061" y2="61126"/>
                        <a14:foregroundMark x1="2222" y1="61126" x2="2222" y2="59249"/>
                        <a14:foregroundMark x1="92525" y1="33512" x2="92727" y2="27078"/>
                        <a14:foregroundMark x1="93333" y1="68901" x2="93333" y2="68901"/>
                        <a14:foregroundMark x1="97778" y1="29491" x2="97778" y2="23056"/>
                        <a14:backgroundMark x1="58788" y1="77748" x2="58788" y2="75871"/>
                        <a14:backgroundMark x1="61414" y1="77748" x2="59596" y2="74531"/>
                        <a14:backgroundMark x1="25051" y1="76408" x2="29293" y2="76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27" r="15835" b="19991"/>
          <a:stretch/>
        </p:blipFill>
        <p:spPr bwMode="auto">
          <a:xfrm>
            <a:off x="4931394" y="3809908"/>
            <a:ext cx="2394065" cy="129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Extracto de semillas de uva contra el cáncer - ecancer">
            <a:extLst>
              <a:ext uri="{FF2B5EF4-FFF2-40B4-BE49-F238E27FC236}">
                <a16:creationId xmlns:a16="http://schemas.microsoft.com/office/drawing/2014/main" id="{7F6DE399-8F2E-4441-8B04-BD958F855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58" r="13670" b="7357"/>
          <a:stretch/>
        </p:blipFill>
        <p:spPr bwMode="auto">
          <a:xfrm>
            <a:off x="5526351" y="557186"/>
            <a:ext cx="1534381" cy="19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ol morada aislada sobre fondo blanco | Foto Premium">
            <a:extLst>
              <a:ext uri="{FF2B5EF4-FFF2-40B4-BE49-F238E27FC236}">
                <a16:creationId xmlns:a16="http://schemas.microsoft.com/office/drawing/2014/main" id="{42CF121F-C54D-104D-AB23-5035AF7C3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04" b="89936" l="9904" r="90735">
                        <a14:foregroundMark x1="45687" y1="11502" x2="45687" y2="11502"/>
                        <a14:foregroundMark x1="90735" y1="58147" x2="89457" y2="44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5" t="5368" b="7206"/>
          <a:stretch/>
        </p:blipFill>
        <p:spPr bwMode="auto">
          <a:xfrm>
            <a:off x="6313040" y="2483287"/>
            <a:ext cx="1433967" cy="132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Jumbo">
            <a:extLst>
              <a:ext uri="{FF2B5EF4-FFF2-40B4-BE49-F238E27FC236}">
                <a16:creationId xmlns:a16="http://schemas.microsoft.com/office/drawing/2014/main" id="{137B8E7D-0A2C-EE4A-8C5D-F002BB611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9" t="13486" r="8557" b="12214"/>
          <a:stretch/>
        </p:blipFill>
        <p:spPr bwMode="auto">
          <a:xfrm>
            <a:off x="4777946" y="2454326"/>
            <a:ext cx="1598152" cy="13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eis remedios naturales contra la impotencia -- Autobild.es">
            <a:extLst>
              <a:ext uri="{FF2B5EF4-FFF2-40B4-BE49-F238E27FC236}">
                <a16:creationId xmlns:a16="http://schemas.microsoft.com/office/drawing/2014/main" id="{F830B30C-0F69-C247-BA47-B305A6874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941" b="89958" l="3125" r="94063">
                        <a14:foregroundMark x1="5938" y1="57143" x2="6953" y2="69165"/>
                        <a14:foregroundMark x1="4297" y1="58557" x2="3125" y2="62376"/>
                        <a14:foregroundMark x1="90781" y1="58133" x2="93984" y2="65629"/>
                        <a14:foregroundMark x1="93984" y1="65629" x2="94063" y2="65771"/>
                        <a14:foregroundMark x1="82891" y1="5941" x2="83906" y2="9194"/>
                        <a14:foregroundMark x1="85234" y1="7214" x2="86641" y2="14993"/>
                        <a14:foregroundMark x1="87656" y1="7496" x2="88828" y2="14569"/>
                        <a14:backgroundMark x1="6719" y1="70014" x2="6719" y2="69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383" y="1049453"/>
            <a:ext cx="2056617" cy="113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El ajo, tu gran aliado en la cama (y no es broma) | Sexo">
            <a:extLst>
              <a:ext uri="{FF2B5EF4-FFF2-40B4-BE49-F238E27FC236}">
                <a16:creationId xmlns:a16="http://schemas.microsoft.com/office/drawing/2014/main" id="{E26C9645-8828-E840-B860-8D4BC2540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>
                        <a14:foregroundMark x1="44922" y1="76897" x2="37988" y2="81379"/>
                        <a14:foregroundMark x1="37988" y1="81379" x2="37891" y2="81494"/>
                        <a14:foregroundMark x1="33301" y1="84138" x2="37695" y2="82069"/>
                        <a14:foregroundMark x1="35742" y1="83563" x2="38281" y2="81839"/>
                        <a14:foregroundMark x1="43848" y1="79425" x2="45801" y2="77701"/>
                        <a14:foregroundMark x1="46973" y1="77356" x2="44531" y2="79770"/>
                        <a14:foregroundMark x1="43457" y1="80230" x2="38770" y2="82069"/>
                        <a14:foregroundMark x1="44238" y1="79770" x2="48438" y2="75402"/>
                        <a14:foregroundMark x1="44922" y1="80230" x2="46680" y2="77471"/>
                        <a14:backgroundMark x1="52832" y1="78966" x2="62793" y2="82299"/>
                        <a14:backgroundMark x1="27344" y1="87471" x2="37598" y2="87241"/>
                        <a14:backgroundMark x1="37598" y1="87241" x2="43359" y2="84138"/>
                        <a14:backgroundMark x1="62598" y1="84138" x2="69531" y2="86437"/>
                        <a14:backgroundMark x1="69824" y1="87011" x2="72852" y2="87241"/>
                        <a14:backgroundMark x1="20703" y1="81264" x2="23145" y2="82644"/>
                        <a14:backgroundMark x1="23145" y1="82299" x2="28711" y2="83908"/>
                        <a14:backgroundMark x1="52246" y1="74253" x2="51758" y2="71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3" t="13257" r="6523" b="11198"/>
          <a:stretch/>
        </p:blipFill>
        <p:spPr bwMode="auto">
          <a:xfrm>
            <a:off x="7275142" y="3753040"/>
            <a:ext cx="1870118" cy="137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Coliflor x unid - Wong">
            <a:extLst>
              <a:ext uri="{FF2B5EF4-FFF2-40B4-BE49-F238E27FC236}">
                <a16:creationId xmlns:a16="http://schemas.microsoft.com/office/drawing/2014/main" id="{3AAD7599-E774-D249-9475-A715D5B63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8800" r="90000">
                        <a14:foregroundMark x1="8800" y1="73600" x2="14400" y2="67333"/>
                        <a14:foregroundMark x1="54933" y1="86000" x2="64800" y2="80133"/>
                        <a14:foregroundMark x1="85733" y1="56800" x2="86267" y2="45333"/>
                        <a14:foregroundMark x1="86267" y1="45333" x2="89600" y2="39867"/>
                        <a14:foregroundMark x1="82800" y1="60267" x2="79467" y2="64667"/>
                        <a14:foregroundMark x1="79733" y1="65867" x2="81600" y2="60533"/>
                        <a14:foregroundMark x1="81200" y1="64267" x2="83200" y2="61200"/>
                        <a14:foregroundMark x1="83200" y1="62000" x2="84267" y2="59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91" r="6451" b="6762"/>
          <a:stretch/>
        </p:blipFill>
        <p:spPr bwMode="auto">
          <a:xfrm>
            <a:off x="7587269" y="2399337"/>
            <a:ext cx="1433967" cy="129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Qué alimentos proporcionan omega 3? - Salud IDEAL">
            <a:extLst>
              <a:ext uri="{FF2B5EF4-FFF2-40B4-BE49-F238E27FC236}">
                <a16:creationId xmlns:a16="http://schemas.microsoft.com/office/drawing/2014/main" id="{3D6FA141-17A3-5841-B705-2E78A11A1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395907" cy="264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utrientes: Potasio: los alimentos con mayor cantidad del mineral  fundamental">
            <a:extLst>
              <a:ext uri="{FF2B5EF4-FFF2-40B4-BE49-F238E27FC236}">
                <a16:creationId xmlns:a16="http://schemas.microsoft.com/office/drawing/2014/main" id="{CBB73FDC-D17D-924A-B5B2-5BF346D15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031" y="0"/>
            <a:ext cx="343296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La Comida Es Fuente De Vitamina A. Varios Alimentos Naturales Ricos En  Vitaminas. Alimentos útiles Para La Salud Y Una Dieta Equilibrada.  Prevención De Avitaminosis. Tabla De Cortar Pequeña Con Nombre De">
            <a:extLst>
              <a:ext uri="{FF2B5EF4-FFF2-40B4-BE49-F238E27FC236}">
                <a16:creationId xmlns:a16="http://schemas.microsoft.com/office/drawing/2014/main" id="{4002F37A-22D4-AA4D-9C32-7B52B4680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319"/>
            <a:ext cx="3395907" cy="22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ómo aumentar la vitamina D, alimentos que la contienen">
            <a:extLst>
              <a:ext uri="{FF2B5EF4-FFF2-40B4-BE49-F238E27FC236}">
                <a16:creationId xmlns:a16="http://schemas.microsoft.com/office/drawing/2014/main" id="{C264815C-B222-F240-8795-3E0A7FCFA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r="5217"/>
          <a:stretch/>
        </p:blipFill>
        <p:spPr bwMode="auto">
          <a:xfrm>
            <a:off x="5711723" y="2775097"/>
            <a:ext cx="3432277" cy="22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utas Y Verduras Frescas Como Fuentes De Vitamina C, Minerales Y Fibra  Dietética, Concepto De Alimentación Saludable Y Fortalecimiento De La  Inmunidad Fotos, Retratos, Imágenes Y Fotografía De Archivo Libres De  Derecho.">
            <a:extLst>
              <a:ext uri="{FF2B5EF4-FFF2-40B4-BE49-F238E27FC236}">
                <a16:creationId xmlns:a16="http://schemas.microsoft.com/office/drawing/2014/main" id="{96B5CF13-F698-AE42-A4D4-A917A0B0A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695" y="1472706"/>
            <a:ext cx="3910389" cy="260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1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ctrTitle"/>
          </p:nvPr>
        </p:nvSpPr>
        <p:spPr>
          <a:xfrm>
            <a:off x="398352" y="1152573"/>
            <a:ext cx="8166226" cy="17228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PE" sz="4400" dirty="0"/>
              <a:t>Consumir todos los grupos de alimentos </a:t>
            </a:r>
            <a:endParaRPr sz="4400" dirty="0"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2399" y="3709754"/>
            <a:ext cx="1670011" cy="17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>
            <a:spLocks noGrp="1"/>
          </p:cNvSpPr>
          <p:nvPr>
            <p:ph type="title" idx="2"/>
          </p:nvPr>
        </p:nvSpPr>
        <p:spPr>
          <a:xfrm>
            <a:off x="3897150" y="425616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484" y="3166276"/>
            <a:ext cx="2225666" cy="26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5622" y="3564765"/>
            <a:ext cx="1731910" cy="209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3175" y="3768265"/>
            <a:ext cx="1582008" cy="169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7773" y="3709750"/>
            <a:ext cx="1299312" cy="200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3813" y="3662024"/>
            <a:ext cx="1162152" cy="1863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107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9" name="Google Shape;239;p29"/>
          <p:cNvCxnSpPr/>
          <p:nvPr/>
        </p:nvCxnSpPr>
        <p:spPr>
          <a:xfrm>
            <a:off x="2683903" y="695425"/>
            <a:ext cx="649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50" name="Picture 2" descr="El desarrollo de las legumbres chilenas vivirá en tres regiones su semana  más importante del año – Portal del Agro">
            <a:extLst>
              <a:ext uri="{FF2B5EF4-FFF2-40B4-BE49-F238E27FC236}">
                <a16:creationId xmlns:a16="http://schemas.microsoft.com/office/drawing/2014/main" id="{841BF146-6399-4C48-989A-CFC7322CA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46" y="168999"/>
            <a:ext cx="4784799" cy="26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reales integrales, ¿por qué? - Carla Mi Nutricionista">
            <a:extLst>
              <a:ext uri="{FF2B5EF4-FFF2-40B4-BE49-F238E27FC236}">
                <a16:creationId xmlns:a16="http://schemas.microsoft.com/office/drawing/2014/main" id="{FAE2D5AF-727D-D340-801D-634DA5A9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24" y="484618"/>
            <a:ext cx="36068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ientíficos trujillanos investigan tubérculos andinos para regenerar  heridas | Noticias de turismo – travel news">
            <a:extLst>
              <a:ext uri="{FF2B5EF4-FFF2-40B4-BE49-F238E27FC236}">
                <a16:creationId xmlns:a16="http://schemas.microsoft.com/office/drawing/2014/main" id="{1D71DF83-20D6-914F-85D8-EDC510438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01" y="2943325"/>
            <a:ext cx="5794744" cy="186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298</Words>
  <Application>Microsoft Macintosh PowerPoint</Application>
  <PresentationFormat>Presentación en pantalla (16:9)</PresentationFormat>
  <Paragraphs>42</Paragraphs>
  <Slides>17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Abril Fatface</vt:lpstr>
      <vt:lpstr>Arial</vt:lpstr>
      <vt:lpstr>Quicksand</vt:lpstr>
      <vt:lpstr>Muli</vt:lpstr>
      <vt:lpstr>Oxygen Light</vt:lpstr>
      <vt:lpstr>Saira SemiCondensed Medium</vt:lpstr>
      <vt:lpstr>FOOD DAY</vt:lpstr>
      <vt:lpstr>NUTRICIÓN EN TIEMPOS DE COVID 19</vt:lpstr>
      <vt:lpstr>Función inmunológica </vt:lpstr>
      <vt:lpstr>La respuesta a la enfermedad SI esta influenciada por el ESTADO NUTRICIONAL </vt:lpstr>
      <vt:lpstr>¿Qué es una alimentación saludable?</vt:lpstr>
      <vt:lpstr>Consuma al menos 5 porciones de frutas y vegetales diariamente</vt:lpstr>
      <vt:lpstr>Presentación de PowerPoint</vt:lpstr>
      <vt:lpstr>Presentación de PowerPoint</vt:lpstr>
      <vt:lpstr>Consumir todos los grupos de alimentos </vt:lpstr>
      <vt:lpstr>Presentación de PowerPoint</vt:lpstr>
      <vt:lpstr>Productos de origen animal</vt:lpstr>
      <vt:lpstr>Presentación de PowerPoint</vt:lpstr>
      <vt:lpstr>Mantenga un adecuado estado de hidratación</vt:lpstr>
      <vt:lpstr>Presentación de PowerPoint</vt:lpstr>
      <vt:lpstr>Presentación de PowerPoint</vt:lpstr>
      <vt:lpstr>Presentación de PowerPoint</vt:lpstr>
      <vt:lpstr>MITOS SOBRE ALIMENTACIÓ N O TRATMIENTO DE COVID 19</vt:lpstr>
      <vt:lpstr>Recomendaciones para realizar compras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NUTRICIÓN EN TIEMPOS DE COVID 19</dc:title>
  <cp:lastModifiedBy>Nicole Natali Jaulis Aquise</cp:lastModifiedBy>
  <cp:revision>25</cp:revision>
  <dcterms:modified xsi:type="dcterms:W3CDTF">2020-12-04T15:09:42Z</dcterms:modified>
</cp:coreProperties>
</file>